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1322" r:id="rId3"/>
    <p:sldId id="257" r:id="rId4"/>
    <p:sldId id="259" r:id="rId5"/>
    <p:sldId id="258" r:id="rId6"/>
    <p:sldId id="311" r:id="rId7"/>
    <p:sldId id="312" r:id="rId8"/>
    <p:sldId id="302" r:id="rId9"/>
    <p:sldId id="284" r:id="rId10"/>
    <p:sldId id="132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15T10:50:57.454"/>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0 0,'10898'0'0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15T10:51:06.318"/>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0 0,'14394'0'0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15T10:51:22.33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57,'375'2,"410"-4,-441-12,130 0,733 15,-962-15,-17 0,747 13,-460 3,-267 11,-38 1,-75-13,160-18,-133 5,165 11,-150 3,1120-2,-1074 14,-20 0,747-13,-456-3,93 2,-559-1,-1-2,34-7,-43 6,1 0,0 2,1 0,-1 1,0 1,31 4,79 27,-102-23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15T10:51:26.874"/>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1 245,'1057'-54,"-732"1,20-1,-243 46,365-15,-369 19,-1-5,98-20,-188 27,27-2,1 0,68 4,68 17,-150-15,154 17,176-3,-150-2,-10-1,-10-15,139 4,-278 3,0 2,74 22,-79-18,-1-2,2-1,-1-2,41 2,-70-8,73 1,97 13,-71-5,184-5,-149-7,-36 7,0 5,111 23,-150-24,2-3,107-6,-62-1,309 2,-395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15T10:51:29.39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87,'176'-7,"197"-35,-157 14,-132 21,1 4,93 9,-70 7,-60-6,53 1,-75-8,-3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15T10:51:32.988"/>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55 0,'1284'-54'0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6D7B24-68F4-4577-8925-1D33681B13F7}" type="datetimeFigureOut">
              <a:rPr lang="en-GB" smtClean="0"/>
              <a:t>15/10/2026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5297BC-7488-448A-A116-1EAAD2922579}" type="slidenum">
              <a:rPr lang="en-GB" smtClean="0"/>
              <a:t>‹#›</a:t>
            </a:fld>
            <a:endParaRPr lang="en-GB"/>
          </a:p>
        </p:txBody>
      </p:sp>
    </p:spTree>
    <p:extLst>
      <p:ext uri="{BB962C8B-B14F-4D97-AF65-F5344CB8AC3E}">
        <p14:creationId xmlns:p14="http://schemas.microsoft.com/office/powerpoint/2010/main" val="725799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AF29B24-1D6D-43E2-ACB9-4F81DF5E9416}" type="slidenum">
              <a:rPr lang="en-GB" smtClean="0"/>
              <a:t>6</a:t>
            </a:fld>
            <a:endParaRPr lang="en-GB"/>
          </a:p>
        </p:txBody>
      </p:sp>
    </p:spTree>
    <p:extLst>
      <p:ext uri="{BB962C8B-B14F-4D97-AF65-F5344CB8AC3E}">
        <p14:creationId xmlns:p14="http://schemas.microsoft.com/office/powerpoint/2010/main" val="3425095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61660-A340-4D51-93F2-D70164DB64CE}" type="slidenum">
              <a:rPr lang="en-GB" smtClean="0"/>
              <a:t>7</a:t>
            </a:fld>
            <a:endParaRPr lang="en-GB"/>
          </a:p>
        </p:txBody>
      </p:sp>
    </p:spTree>
    <p:extLst>
      <p:ext uri="{BB962C8B-B14F-4D97-AF65-F5344CB8AC3E}">
        <p14:creationId xmlns:p14="http://schemas.microsoft.com/office/powerpoint/2010/main" val="1774678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61660-A340-4D51-93F2-D70164DB64CE}" type="slidenum">
              <a:rPr lang="en-GB" smtClean="0"/>
              <a:t>8</a:t>
            </a:fld>
            <a:endParaRPr lang="en-GB"/>
          </a:p>
        </p:txBody>
      </p:sp>
    </p:spTree>
    <p:extLst>
      <p:ext uri="{BB962C8B-B14F-4D97-AF65-F5344CB8AC3E}">
        <p14:creationId xmlns:p14="http://schemas.microsoft.com/office/powerpoint/2010/main" val="3727392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09DB17-33E0-4F58-B09D-CFDB8E513CC7}" type="slidenum">
              <a:rPr lang="en-GB" smtClean="0"/>
              <a:pPr/>
              <a:t>9</a:t>
            </a:fld>
            <a:endParaRPr lang="en-GB"/>
          </a:p>
        </p:txBody>
      </p:sp>
    </p:spTree>
    <p:extLst>
      <p:ext uri="{BB962C8B-B14F-4D97-AF65-F5344CB8AC3E}">
        <p14:creationId xmlns:p14="http://schemas.microsoft.com/office/powerpoint/2010/main" val="34629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summary of the key considerations for this session.</a:t>
            </a:r>
          </a:p>
        </p:txBody>
      </p:sp>
      <p:sp>
        <p:nvSpPr>
          <p:cNvPr id="4" name="Slide Number Placeholder 3"/>
          <p:cNvSpPr>
            <a:spLocks noGrp="1"/>
          </p:cNvSpPr>
          <p:nvPr>
            <p:ph type="sldNum" sz="quarter" idx="5"/>
          </p:nvPr>
        </p:nvSpPr>
        <p:spPr/>
        <p:txBody>
          <a:bodyPr/>
          <a:lstStyle/>
          <a:p>
            <a:fld id="{0AF29B24-1D6D-43E2-ACB9-4F81DF5E9416}" type="slidenum">
              <a:rPr lang="en-GB" smtClean="0"/>
              <a:t>10</a:t>
            </a:fld>
            <a:endParaRPr lang="en-GB"/>
          </a:p>
        </p:txBody>
      </p:sp>
    </p:spTree>
    <p:extLst>
      <p:ext uri="{BB962C8B-B14F-4D97-AF65-F5344CB8AC3E}">
        <p14:creationId xmlns:p14="http://schemas.microsoft.com/office/powerpoint/2010/main" val="4071440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957F2-1C97-03A1-3506-D634C29C48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A232B3F-D380-09AC-AB5B-B0BC54C8F2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329C273-EA8F-0416-29A6-4BAD99BA87C3}"/>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C5FAB7C3-E89D-5A5F-ADC3-844040F978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718A75-51DE-A00E-84FA-0A33BD163D05}"/>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3011347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6BBC1-6F8A-5A3B-99F7-1E30C4831E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5DBC0-7753-B37F-E8F2-8B23B7EDDE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CF14C7-5950-CC30-AAEF-557BA1B96BBF}"/>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78A087E8-E804-DF4A-6AAC-2D2F95E2F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3A138A-F46A-69AD-912E-6C5334C63C35}"/>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763433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D8FA7-90E7-B86D-8890-C0B121B22F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4F58345-00F3-7706-10ED-D946DD06B7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3B350-5AFF-8F2C-A67D-C731B78920A6}"/>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3DBE8232-C9D4-A2D7-BA5D-A673AC00B6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B3D516-4EF8-00F3-9A00-034F7CA6F768}"/>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2347783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F49E8-352B-8A20-5907-60052835A7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ED731B-F5A2-71BF-91A8-685ADDD16C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2EF8A2-E6EE-7379-3596-051E65DE2CD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9A0AD2-9DC8-29F8-62FA-AE98A6D9F255}"/>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6" name="Footer Placeholder 5">
            <a:extLst>
              <a:ext uri="{FF2B5EF4-FFF2-40B4-BE49-F238E27FC236}">
                <a16:creationId xmlns:a16="http://schemas.microsoft.com/office/drawing/2014/main" id="{455744F1-4ECE-BB0C-E096-AE89EA61E5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DE7965-860B-0F18-D1F5-3B9CE101D904}"/>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720082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E53B5-C56A-C7E0-ADC0-D410E97D584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9CDD29-2AE4-0339-7563-B63C6A6A23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ABF291-8055-9BA6-44D1-6AAA5F8923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91FE1B-88F1-5C33-AD7E-83A869D388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B58BEA-DD1F-797A-4541-4BBF440C92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3AC072-9552-C492-36AF-C949600739DE}"/>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8" name="Footer Placeholder 7">
            <a:extLst>
              <a:ext uri="{FF2B5EF4-FFF2-40B4-BE49-F238E27FC236}">
                <a16:creationId xmlns:a16="http://schemas.microsoft.com/office/drawing/2014/main" id="{F4179F4B-6FDF-01FB-801F-90A236FA43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3ADF22-FE66-1404-D564-CE01426E1869}"/>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4135579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C1F60-2E21-16EB-4F85-D4CCBD6B7A0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25874C8-FF00-10E7-D7DB-EF69B7E20A00}"/>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4" name="Footer Placeholder 3">
            <a:extLst>
              <a:ext uri="{FF2B5EF4-FFF2-40B4-BE49-F238E27FC236}">
                <a16:creationId xmlns:a16="http://schemas.microsoft.com/office/drawing/2014/main" id="{D21042E2-8E75-90CC-33E0-423B5B21F4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279F1E-E47F-B961-4703-F7AE69B34DE8}"/>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3141144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299CDE-F30C-547C-2183-72AD13E98698}"/>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3" name="Footer Placeholder 2">
            <a:extLst>
              <a:ext uri="{FF2B5EF4-FFF2-40B4-BE49-F238E27FC236}">
                <a16:creationId xmlns:a16="http://schemas.microsoft.com/office/drawing/2014/main" id="{F68AA56A-9466-7D6F-7BCA-EE1E2CF74D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F4CA47-547E-AAD6-2800-F3FB5B213E0C}"/>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2464124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4F228-431D-718E-9DC6-2242B63D88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1ABE8B-9582-33EC-03E1-03800B3FD8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7FBE457-073C-D5BD-0B73-F336469CC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A0D1B0-D559-0214-982E-8BD388DC9C84}"/>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6" name="Footer Placeholder 5">
            <a:extLst>
              <a:ext uri="{FF2B5EF4-FFF2-40B4-BE49-F238E27FC236}">
                <a16:creationId xmlns:a16="http://schemas.microsoft.com/office/drawing/2014/main" id="{4D30ABFD-39D4-9D33-7D1A-8D222422B9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2C12FD-8C02-C887-738E-80BAB455F838}"/>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328317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37FFF-346F-8669-71AB-AD19CA4A7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028EF5-E944-71EE-6753-D8B4FF2F41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0E93E45-BB4C-8650-D8AF-FDB26AC73B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98F52-11B6-3FF2-51E9-F6FE4FC28E41}"/>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6" name="Footer Placeholder 5">
            <a:extLst>
              <a:ext uri="{FF2B5EF4-FFF2-40B4-BE49-F238E27FC236}">
                <a16:creationId xmlns:a16="http://schemas.microsoft.com/office/drawing/2014/main" id="{334D316F-A847-BE33-C028-4080BB1C0E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99EC95-484F-7281-A870-08F5A2500E97}"/>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68209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78AE-38E5-4897-F26C-B3533261BD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D81C526-FCF3-E9D5-3948-BF078FC045E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E4195-9ADB-9F24-605E-A151311B3BD0}"/>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44728EF6-1A08-D5CB-1845-5A76FD708C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A97193-7973-4254-0EAF-701FA894172E}"/>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247105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29E272-31F6-B6E8-D4B5-4520A0FBBC8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FAE206-9BA5-CC55-B4B1-6AF4AF14A8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AF7595-11CC-81BB-592A-7AA5B510E968}"/>
              </a:ext>
            </a:extLst>
          </p:cNvPr>
          <p:cNvSpPr>
            <a:spLocks noGrp="1"/>
          </p:cNvSpPr>
          <p:nvPr>
            <p:ph type="dt" sz="half" idx="10"/>
          </p:nvPr>
        </p:nvSpPr>
        <p:spPr/>
        <p:txBody>
          <a:body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6331EC53-39A1-E3A9-3C43-C38FE8546C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036200-01FE-1124-E020-E5DC6BCBBAA9}"/>
              </a:ext>
            </a:extLst>
          </p:cNvPr>
          <p:cNvSpPr>
            <a:spLocks noGrp="1"/>
          </p:cNvSpPr>
          <p:nvPr>
            <p:ph type="sldNum" sz="quarter" idx="12"/>
          </p:nvPr>
        </p:nvSpPr>
        <p:spPr/>
        <p:txBody>
          <a:bodyPr/>
          <a:lstStyle/>
          <a:p>
            <a:fld id="{05052894-2CD5-4650-B985-5801A7515AAE}" type="slidenum">
              <a:rPr lang="en-GB" smtClean="0"/>
              <a:t>‹#›</a:t>
            </a:fld>
            <a:endParaRPr lang="en-GB"/>
          </a:p>
        </p:txBody>
      </p:sp>
    </p:spTree>
    <p:extLst>
      <p:ext uri="{BB962C8B-B14F-4D97-AF65-F5344CB8AC3E}">
        <p14:creationId xmlns:p14="http://schemas.microsoft.com/office/powerpoint/2010/main" val="1738736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851DF0-D3A1-1FF2-F139-03D08E099D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0C6421-E770-DFC0-E019-6D6E31AAA0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E2C156-C464-8443-1058-252108F9E6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11A6684-C3D6-4AC8-A873-9A206C608E5D}" type="datetimeFigureOut">
              <a:rPr lang="en-GB" smtClean="0"/>
              <a:t>15/10/2026</a:t>
            </a:fld>
            <a:endParaRPr lang="en-GB"/>
          </a:p>
        </p:txBody>
      </p:sp>
      <p:sp>
        <p:nvSpPr>
          <p:cNvPr id="5" name="Footer Placeholder 4">
            <a:extLst>
              <a:ext uri="{FF2B5EF4-FFF2-40B4-BE49-F238E27FC236}">
                <a16:creationId xmlns:a16="http://schemas.microsoft.com/office/drawing/2014/main" id="{24EDF534-872D-48EA-203E-173BE86027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82E2EB5-A341-5672-72BA-32EDE7AB7E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052894-2CD5-4650-B985-5801A7515AAE}" type="slidenum">
              <a:rPr lang="en-GB" smtClean="0"/>
              <a:t>‹#›</a:t>
            </a:fld>
            <a:endParaRPr lang="en-GB"/>
          </a:p>
        </p:txBody>
      </p:sp>
    </p:spTree>
    <p:extLst>
      <p:ext uri="{BB962C8B-B14F-4D97-AF65-F5344CB8AC3E}">
        <p14:creationId xmlns:p14="http://schemas.microsoft.com/office/powerpoint/2010/main" val="19913495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customXml" Target="../ink/ink5.xml"/><Relationship Id="rId2" Type="http://schemas.openxmlformats.org/officeDocument/2006/relationships/hyperlink" Target="https://www.youcubed.org/wp-content/uploads/2017/09/Fluency-Without-Fear-1.28.15.pdf" TargetMode="External"/><Relationship Id="rId1" Type="http://schemas.openxmlformats.org/officeDocument/2006/relationships/slideLayout" Target="../slideLayouts/slideLayout2.xml"/><Relationship Id="rId6" Type="http://schemas.openxmlformats.org/officeDocument/2006/relationships/customXml" Target="../ink/ink2.xml"/><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4.png"/><Relationship Id="rId14" Type="http://schemas.openxmlformats.org/officeDocument/2006/relationships/customXml" Target="../ink/ink6.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9710A-9059-75E1-4634-43741D9386A9}"/>
              </a:ext>
            </a:extLst>
          </p:cNvPr>
          <p:cNvSpPr>
            <a:spLocks noGrp="1"/>
          </p:cNvSpPr>
          <p:nvPr>
            <p:ph type="ctrTitle"/>
          </p:nvPr>
        </p:nvSpPr>
        <p:spPr>
          <a:xfrm>
            <a:off x="1524000" y="1122363"/>
            <a:ext cx="9144000" cy="844660"/>
          </a:xfrm>
        </p:spPr>
        <p:txBody>
          <a:bodyPr>
            <a:normAutofit fontScale="90000"/>
          </a:bodyPr>
          <a:lstStyle/>
          <a:p>
            <a:r>
              <a:rPr lang="en-US" u="sng" dirty="0" err="1"/>
              <a:t>Maths</a:t>
            </a:r>
            <a:r>
              <a:rPr lang="en-US" u="sng" dirty="0"/>
              <a:t> workshop</a:t>
            </a:r>
            <a:endParaRPr lang="en-GB" u="sng" dirty="0"/>
          </a:p>
        </p:txBody>
      </p:sp>
      <p:sp>
        <p:nvSpPr>
          <p:cNvPr id="3" name="Subtitle 2">
            <a:extLst>
              <a:ext uri="{FF2B5EF4-FFF2-40B4-BE49-F238E27FC236}">
                <a16:creationId xmlns:a16="http://schemas.microsoft.com/office/drawing/2014/main" id="{632F82B0-266A-BA29-96B0-30458BF46D46}"/>
              </a:ext>
            </a:extLst>
          </p:cNvPr>
          <p:cNvSpPr>
            <a:spLocks noGrp="1"/>
          </p:cNvSpPr>
          <p:nvPr>
            <p:ph type="subTitle" idx="1"/>
          </p:nvPr>
        </p:nvSpPr>
        <p:spPr>
          <a:xfrm>
            <a:off x="1524000" y="1967023"/>
            <a:ext cx="9144000" cy="682883"/>
          </a:xfrm>
        </p:spPr>
        <p:txBody>
          <a:bodyPr/>
          <a:lstStyle/>
          <a:p>
            <a:r>
              <a:rPr lang="en-US" u="sng" dirty="0"/>
              <a:t>Fluency in action: Times tables as the gateway to problem solving </a:t>
            </a:r>
            <a:endParaRPr lang="en-GB" u="sng" dirty="0"/>
          </a:p>
        </p:txBody>
      </p:sp>
      <p:sp>
        <p:nvSpPr>
          <p:cNvPr id="4" name="TextBox 3">
            <a:extLst>
              <a:ext uri="{FF2B5EF4-FFF2-40B4-BE49-F238E27FC236}">
                <a16:creationId xmlns:a16="http://schemas.microsoft.com/office/drawing/2014/main" id="{D57C94C0-CF3E-669D-15FB-E6341C6B552E}"/>
              </a:ext>
            </a:extLst>
          </p:cNvPr>
          <p:cNvSpPr txBox="1"/>
          <p:nvPr/>
        </p:nvSpPr>
        <p:spPr>
          <a:xfrm>
            <a:off x="659219" y="3189875"/>
            <a:ext cx="11217349" cy="2545762"/>
          </a:xfrm>
          <a:prstGeom prst="rect">
            <a:avLst/>
          </a:prstGeom>
          <a:noFill/>
        </p:spPr>
        <p:txBody>
          <a:bodyPr wrap="square">
            <a:spAutoFit/>
          </a:bodyPr>
          <a:lstStyle/>
          <a:p>
            <a:pPr>
              <a:lnSpc>
                <a:spcPct val="107000"/>
              </a:lnSpc>
              <a:spcAft>
                <a:spcPts val="800"/>
              </a:spcAft>
              <a:buNone/>
            </a:pPr>
            <a:r>
              <a:rPr lang="en-GB" sz="3600" dirty="0">
                <a:effectLst/>
                <a:latin typeface="Aptos" panose="020B0004020202020204" pitchFamily="34" charset="0"/>
                <a:ea typeface="Aptos" panose="020B0004020202020204" pitchFamily="34" charset="0"/>
                <a:cs typeface="Times New Roman" panose="02020603050405020304" pitchFamily="18" charset="0"/>
              </a:rPr>
              <a:t>Becoming fluent in Mathematics:</a:t>
            </a:r>
          </a:p>
          <a:p>
            <a:pPr>
              <a:lnSpc>
                <a:spcPct val="107000"/>
              </a:lnSpc>
              <a:spcAft>
                <a:spcPts val="800"/>
              </a:spcAft>
              <a:buNone/>
            </a:pPr>
            <a:r>
              <a:rPr lang="en-GB" sz="3600" dirty="0">
                <a:effectLst/>
                <a:latin typeface="Aptos" panose="020B0004020202020204" pitchFamily="34" charset="0"/>
                <a:ea typeface="Aptos" panose="020B0004020202020204" pitchFamily="34" charset="0"/>
                <a:cs typeface="Times New Roman" panose="02020603050405020304" pitchFamily="18" charset="0"/>
              </a:rPr>
              <a:t>‘Quick and efficient recall of facts and procedures and the flexibility to move between different contexts and representations of mathematics’.</a:t>
            </a:r>
          </a:p>
        </p:txBody>
      </p:sp>
    </p:spTree>
    <p:extLst>
      <p:ext uri="{BB962C8B-B14F-4D97-AF65-F5344CB8AC3E}">
        <p14:creationId xmlns:p14="http://schemas.microsoft.com/office/powerpoint/2010/main" val="510597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59417-2E49-F870-6B16-1488679BD74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668DE99-FE27-2058-468C-2DEFF9F81276}"/>
              </a:ext>
            </a:extLst>
          </p:cNvPr>
          <p:cNvSpPr txBox="1"/>
          <p:nvPr/>
        </p:nvSpPr>
        <p:spPr>
          <a:xfrm>
            <a:off x="4489133" y="311322"/>
            <a:ext cx="6097904" cy="369332"/>
          </a:xfrm>
          <a:prstGeom prst="rect">
            <a:avLst/>
          </a:prstGeom>
          <a:noFill/>
        </p:spPr>
        <p:txBody>
          <a:bodyPr wrap="square">
            <a:spAutoFit/>
          </a:bodyPr>
          <a:lstStyle/>
          <a:p>
            <a:r>
              <a:rPr lang="en-GB" dirty="0">
                <a:hlinkClick r:id="rId2"/>
              </a:rPr>
              <a:t>Fluency-Without-Fear-1.28.15.pdf</a:t>
            </a:r>
            <a:endParaRPr lang="en-GB" dirty="0"/>
          </a:p>
        </p:txBody>
      </p:sp>
      <p:pic>
        <p:nvPicPr>
          <p:cNvPr id="4" name="Picture 3">
            <a:extLst>
              <a:ext uri="{FF2B5EF4-FFF2-40B4-BE49-F238E27FC236}">
                <a16:creationId xmlns:a16="http://schemas.microsoft.com/office/drawing/2014/main" id="{7E1FA32D-A464-D2A8-CD69-F8B0C868FE3B}"/>
              </a:ext>
            </a:extLst>
          </p:cNvPr>
          <p:cNvPicPr>
            <a:picLocks noChangeAspect="1"/>
          </p:cNvPicPr>
          <p:nvPr/>
        </p:nvPicPr>
        <p:blipFill>
          <a:blip r:embed="rId3"/>
          <a:stretch>
            <a:fillRect/>
          </a:stretch>
        </p:blipFill>
        <p:spPr>
          <a:xfrm>
            <a:off x="1042282" y="1195075"/>
            <a:ext cx="10107436" cy="4467849"/>
          </a:xfrm>
          <a:prstGeom prst="rect">
            <a:avLst/>
          </a:prstGeom>
        </p:spPr>
      </p:pic>
      <mc:AlternateContent xmlns:mc="http://schemas.openxmlformats.org/markup-compatibility/2006">
        <mc:Choice xmlns:p14="http://schemas.microsoft.com/office/powerpoint/2010/main" Requires="p14">
          <p:contentPart p14:bwMode="auto" r:id="rId4">
            <p14:nvContentPartPr>
              <p14:cNvPr id="5" name="Ink 4">
                <a:extLst>
                  <a:ext uri="{FF2B5EF4-FFF2-40B4-BE49-F238E27FC236}">
                    <a16:creationId xmlns:a16="http://schemas.microsoft.com/office/drawing/2014/main" id="{C7E0805C-DE84-0899-80C7-55AEC1596530}"/>
                  </a:ext>
                </a:extLst>
              </p14:cNvPr>
              <p14:cNvContentPartPr/>
              <p14:nvPr/>
            </p14:nvContentPartPr>
            <p14:xfrm>
              <a:off x="1799210" y="2851068"/>
              <a:ext cx="3923640" cy="360"/>
            </p14:xfrm>
          </p:contentPart>
        </mc:Choice>
        <mc:Fallback>
          <p:pic>
            <p:nvPicPr>
              <p:cNvPr id="5" name="Ink 4">
                <a:extLst>
                  <a:ext uri="{FF2B5EF4-FFF2-40B4-BE49-F238E27FC236}">
                    <a16:creationId xmlns:a16="http://schemas.microsoft.com/office/drawing/2014/main" id="{C7E0805C-DE84-0899-80C7-55AEC1596530}"/>
                  </a:ext>
                </a:extLst>
              </p:cNvPr>
              <p:cNvPicPr/>
              <p:nvPr/>
            </p:nvPicPr>
            <p:blipFill>
              <a:blip r:embed="rId5"/>
              <a:stretch>
                <a:fillRect/>
              </a:stretch>
            </p:blipFill>
            <p:spPr>
              <a:xfrm>
                <a:off x="1745210" y="2743068"/>
                <a:ext cx="403128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7" name="Ink 6">
                <a:extLst>
                  <a:ext uri="{FF2B5EF4-FFF2-40B4-BE49-F238E27FC236}">
                    <a16:creationId xmlns:a16="http://schemas.microsoft.com/office/drawing/2014/main" id="{85FFEC97-2E4E-815A-3376-9A61CF3201D9}"/>
                  </a:ext>
                </a:extLst>
              </p14:cNvPr>
              <p14:cNvContentPartPr/>
              <p14:nvPr/>
            </p14:nvContentPartPr>
            <p14:xfrm>
              <a:off x="4021130" y="3126468"/>
              <a:ext cx="5182200" cy="360"/>
            </p14:xfrm>
          </p:contentPart>
        </mc:Choice>
        <mc:Fallback>
          <p:pic>
            <p:nvPicPr>
              <p:cNvPr id="7" name="Ink 6">
                <a:extLst>
                  <a:ext uri="{FF2B5EF4-FFF2-40B4-BE49-F238E27FC236}">
                    <a16:creationId xmlns:a16="http://schemas.microsoft.com/office/drawing/2014/main" id="{85FFEC97-2E4E-815A-3376-9A61CF3201D9}"/>
                  </a:ext>
                </a:extLst>
              </p:cNvPr>
              <p:cNvPicPr/>
              <p:nvPr/>
            </p:nvPicPr>
            <p:blipFill>
              <a:blip r:embed="rId7"/>
              <a:stretch>
                <a:fillRect/>
              </a:stretch>
            </p:blipFill>
            <p:spPr>
              <a:xfrm>
                <a:off x="3967130" y="3018468"/>
                <a:ext cx="528984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8" name="Ink 7">
                <a:extLst>
                  <a:ext uri="{FF2B5EF4-FFF2-40B4-BE49-F238E27FC236}">
                    <a16:creationId xmlns:a16="http://schemas.microsoft.com/office/drawing/2014/main" id="{55904DBA-8F88-E93B-EA6C-1FA242EC97D3}"/>
                  </a:ext>
                </a:extLst>
              </p14:cNvPr>
              <p14:cNvContentPartPr/>
              <p14:nvPr/>
            </p14:nvContentPartPr>
            <p14:xfrm>
              <a:off x="3598490" y="3922068"/>
              <a:ext cx="3921480" cy="21240"/>
            </p14:xfrm>
          </p:contentPart>
        </mc:Choice>
        <mc:Fallback>
          <p:pic>
            <p:nvPicPr>
              <p:cNvPr id="8" name="Ink 7">
                <a:extLst>
                  <a:ext uri="{FF2B5EF4-FFF2-40B4-BE49-F238E27FC236}">
                    <a16:creationId xmlns:a16="http://schemas.microsoft.com/office/drawing/2014/main" id="{55904DBA-8F88-E93B-EA6C-1FA242EC97D3}"/>
                  </a:ext>
                </a:extLst>
              </p:cNvPr>
              <p:cNvPicPr/>
              <p:nvPr/>
            </p:nvPicPr>
            <p:blipFill>
              <a:blip r:embed="rId9"/>
              <a:stretch>
                <a:fillRect/>
              </a:stretch>
            </p:blipFill>
            <p:spPr>
              <a:xfrm>
                <a:off x="3544490" y="3814428"/>
                <a:ext cx="4029120" cy="2368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9" name="Ink 8">
                <a:extLst>
                  <a:ext uri="{FF2B5EF4-FFF2-40B4-BE49-F238E27FC236}">
                    <a16:creationId xmlns:a16="http://schemas.microsoft.com/office/drawing/2014/main" id="{2905492B-4FB8-073D-5649-4AF180268EA1}"/>
                  </a:ext>
                </a:extLst>
              </p14:cNvPr>
              <p14:cNvContentPartPr/>
              <p14:nvPr/>
            </p14:nvContentPartPr>
            <p14:xfrm>
              <a:off x="8376770" y="3844668"/>
              <a:ext cx="2525760" cy="89280"/>
            </p14:xfrm>
          </p:contentPart>
        </mc:Choice>
        <mc:Fallback>
          <p:pic>
            <p:nvPicPr>
              <p:cNvPr id="9" name="Ink 8">
                <a:extLst>
                  <a:ext uri="{FF2B5EF4-FFF2-40B4-BE49-F238E27FC236}">
                    <a16:creationId xmlns:a16="http://schemas.microsoft.com/office/drawing/2014/main" id="{2905492B-4FB8-073D-5649-4AF180268EA1}"/>
                  </a:ext>
                </a:extLst>
              </p:cNvPr>
              <p:cNvPicPr/>
              <p:nvPr/>
            </p:nvPicPr>
            <p:blipFill>
              <a:blip r:embed="rId11"/>
              <a:stretch>
                <a:fillRect/>
              </a:stretch>
            </p:blipFill>
            <p:spPr>
              <a:xfrm>
                <a:off x="8323130" y="3737028"/>
                <a:ext cx="2633400" cy="3049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0" name="Ink 9">
                <a:extLst>
                  <a:ext uri="{FF2B5EF4-FFF2-40B4-BE49-F238E27FC236}">
                    <a16:creationId xmlns:a16="http://schemas.microsoft.com/office/drawing/2014/main" id="{8DA77919-31C2-E694-6DC5-A2E24831B54F}"/>
                  </a:ext>
                </a:extLst>
              </p14:cNvPr>
              <p14:cNvContentPartPr/>
              <p14:nvPr/>
            </p14:nvContentPartPr>
            <p14:xfrm>
              <a:off x="1277930" y="4196388"/>
              <a:ext cx="510840" cy="31680"/>
            </p14:xfrm>
          </p:contentPart>
        </mc:Choice>
        <mc:Fallback>
          <p:pic>
            <p:nvPicPr>
              <p:cNvPr id="10" name="Ink 9">
                <a:extLst>
                  <a:ext uri="{FF2B5EF4-FFF2-40B4-BE49-F238E27FC236}">
                    <a16:creationId xmlns:a16="http://schemas.microsoft.com/office/drawing/2014/main" id="{8DA77919-31C2-E694-6DC5-A2E24831B54F}"/>
                  </a:ext>
                </a:extLst>
              </p:cNvPr>
              <p:cNvPicPr/>
              <p:nvPr/>
            </p:nvPicPr>
            <p:blipFill>
              <a:blip r:embed="rId13"/>
              <a:stretch>
                <a:fillRect/>
              </a:stretch>
            </p:blipFill>
            <p:spPr>
              <a:xfrm>
                <a:off x="1224290" y="4088388"/>
                <a:ext cx="618480" cy="2473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2" name="Ink 11">
                <a:extLst>
                  <a:ext uri="{FF2B5EF4-FFF2-40B4-BE49-F238E27FC236}">
                    <a16:creationId xmlns:a16="http://schemas.microsoft.com/office/drawing/2014/main" id="{8282DEA0-BCB3-9504-07F8-AA6FF6817619}"/>
                  </a:ext>
                </a:extLst>
              </p14:cNvPr>
              <p14:cNvContentPartPr/>
              <p14:nvPr/>
            </p14:nvContentPartPr>
            <p14:xfrm>
              <a:off x="4011050" y="3667188"/>
              <a:ext cx="462600" cy="19800"/>
            </p14:xfrm>
          </p:contentPart>
        </mc:Choice>
        <mc:Fallback>
          <p:pic>
            <p:nvPicPr>
              <p:cNvPr id="12" name="Ink 11">
                <a:extLst>
                  <a:ext uri="{FF2B5EF4-FFF2-40B4-BE49-F238E27FC236}">
                    <a16:creationId xmlns:a16="http://schemas.microsoft.com/office/drawing/2014/main" id="{8282DEA0-BCB3-9504-07F8-AA6FF6817619}"/>
                  </a:ext>
                </a:extLst>
              </p:cNvPr>
              <p:cNvPicPr/>
              <p:nvPr/>
            </p:nvPicPr>
            <p:blipFill>
              <a:blip r:embed="rId15"/>
              <a:stretch>
                <a:fillRect/>
              </a:stretch>
            </p:blipFill>
            <p:spPr>
              <a:xfrm>
                <a:off x="3957410" y="3559548"/>
                <a:ext cx="570240" cy="235440"/>
              </a:xfrm>
              <a:prstGeom prst="rect">
                <a:avLst/>
              </a:prstGeom>
            </p:spPr>
          </p:pic>
        </mc:Fallback>
      </mc:AlternateContent>
    </p:spTree>
    <p:extLst>
      <p:ext uri="{BB962C8B-B14F-4D97-AF65-F5344CB8AC3E}">
        <p14:creationId xmlns:p14="http://schemas.microsoft.com/office/powerpoint/2010/main" val="32949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white and black text&#10;&#10;Description automatically generated with medium confidence">
            <a:extLst>
              <a:ext uri="{FF2B5EF4-FFF2-40B4-BE49-F238E27FC236}">
                <a16:creationId xmlns:a16="http://schemas.microsoft.com/office/drawing/2014/main" id="{34760A4B-68AC-F87C-4FB8-32B9DEE5D92B}"/>
              </a:ext>
            </a:extLst>
          </p:cNvPr>
          <p:cNvPicPr>
            <a:picLocks noChangeAspect="1"/>
          </p:cNvPicPr>
          <p:nvPr/>
        </p:nvPicPr>
        <p:blipFill>
          <a:blip r:embed="rId2"/>
          <a:stretch>
            <a:fillRect/>
          </a:stretch>
        </p:blipFill>
        <p:spPr>
          <a:xfrm>
            <a:off x="963860" y="582612"/>
            <a:ext cx="10264279" cy="5692775"/>
          </a:xfrm>
          <a:prstGeom prst="rect">
            <a:avLst/>
          </a:prstGeom>
        </p:spPr>
      </p:pic>
    </p:spTree>
    <p:extLst>
      <p:ext uri="{BB962C8B-B14F-4D97-AF65-F5344CB8AC3E}">
        <p14:creationId xmlns:p14="http://schemas.microsoft.com/office/powerpoint/2010/main" val="561289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B28BD-0970-3713-8C69-4016C6CF1EA4}"/>
            </a:ext>
          </a:extLst>
        </p:cNvPr>
        <p:cNvGrpSpPr/>
        <p:nvPr/>
      </p:nvGrpSpPr>
      <p:grpSpPr>
        <a:xfrm>
          <a:off x="0" y="0"/>
          <a:ext cx="0" cy="0"/>
          <a:chOff x="0" y="0"/>
          <a:chExt cx="0" cy="0"/>
        </a:xfrm>
      </p:grpSpPr>
      <p:pic>
        <p:nvPicPr>
          <p:cNvPr id="2" name="Picture 1" descr="A diagram of fluency&#10;&#10;Description automatically generated">
            <a:extLst>
              <a:ext uri="{FF2B5EF4-FFF2-40B4-BE49-F238E27FC236}">
                <a16:creationId xmlns:a16="http://schemas.microsoft.com/office/drawing/2014/main" id="{F6E66570-D645-2260-7E4C-BF1CB9CFCCA4}"/>
              </a:ext>
            </a:extLst>
          </p:cNvPr>
          <p:cNvPicPr>
            <a:picLocks noChangeAspect="1"/>
          </p:cNvPicPr>
          <p:nvPr/>
        </p:nvPicPr>
        <p:blipFill>
          <a:blip r:embed="rId2"/>
          <a:stretch>
            <a:fillRect/>
          </a:stretch>
        </p:blipFill>
        <p:spPr>
          <a:xfrm>
            <a:off x="314692" y="179656"/>
            <a:ext cx="11562615" cy="6498687"/>
          </a:xfrm>
          <a:prstGeom prst="rect">
            <a:avLst/>
          </a:prstGeom>
        </p:spPr>
      </p:pic>
    </p:spTree>
    <p:extLst>
      <p:ext uri="{BB962C8B-B14F-4D97-AF65-F5344CB8AC3E}">
        <p14:creationId xmlns:p14="http://schemas.microsoft.com/office/powerpoint/2010/main" val="1259601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55E4B-2562-3C02-3BEF-A4C647C95CF6}"/>
            </a:ext>
          </a:extLst>
        </p:cNvPr>
        <p:cNvGrpSpPr/>
        <p:nvPr/>
      </p:nvGrpSpPr>
      <p:grpSpPr>
        <a:xfrm>
          <a:off x="0" y="0"/>
          <a:ext cx="0" cy="0"/>
          <a:chOff x="0" y="0"/>
          <a:chExt cx="0" cy="0"/>
        </a:xfrm>
      </p:grpSpPr>
      <p:pic>
        <p:nvPicPr>
          <p:cNvPr id="4" name="Picture 3" descr="A white and black text on a white background&#10;&#10;AI-generated content may be incorrect.">
            <a:extLst>
              <a:ext uri="{FF2B5EF4-FFF2-40B4-BE49-F238E27FC236}">
                <a16:creationId xmlns:a16="http://schemas.microsoft.com/office/drawing/2014/main" id="{50F27D86-BC84-2DF4-3576-C1C44FE8F134}"/>
              </a:ext>
            </a:extLst>
          </p:cNvPr>
          <p:cNvPicPr>
            <a:picLocks noChangeAspect="1"/>
          </p:cNvPicPr>
          <p:nvPr/>
        </p:nvPicPr>
        <p:blipFill>
          <a:blip r:embed="rId2"/>
          <a:stretch>
            <a:fillRect/>
          </a:stretch>
        </p:blipFill>
        <p:spPr>
          <a:xfrm>
            <a:off x="280215" y="221342"/>
            <a:ext cx="11638477" cy="5776687"/>
          </a:xfrm>
          <a:prstGeom prst="rect">
            <a:avLst/>
          </a:prstGeom>
        </p:spPr>
      </p:pic>
    </p:spTree>
    <p:extLst>
      <p:ext uri="{BB962C8B-B14F-4D97-AF65-F5344CB8AC3E}">
        <p14:creationId xmlns:p14="http://schemas.microsoft.com/office/powerpoint/2010/main" val="2587784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347614"/>
            <a:ext cx="7924800" cy="650107"/>
          </a:xfrm>
        </p:spPr>
        <p:txBody>
          <a:bodyPr>
            <a:noAutofit/>
          </a:bodyPr>
          <a:lstStyle/>
          <a:p>
            <a:r>
              <a:rPr lang="en-GB" sz="3200" dirty="0"/>
              <a:t>Mike Askew on ‘mindful learning’:</a:t>
            </a:r>
          </a:p>
        </p:txBody>
      </p:sp>
      <p:sp>
        <p:nvSpPr>
          <p:cNvPr id="3" name="Content Placeholder 2"/>
          <p:cNvSpPr>
            <a:spLocks noGrp="1"/>
          </p:cNvSpPr>
          <p:nvPr>
            <p:ph idx="1"/>
          </p:nvPr>
        </p:nvSpPr>
        <p:spPr>
          <a:xfrm>
            <a:off x="263352" y="1371600"/>
            <a:ext cx="11665296" cy="4114800"/>
          </a:xfrm>
        </p:spPr>
        <p:txBody>
          <a:bodyPr>
            <a:normAutofit/>
          </a:bodyPr>
          <a:lstStyle/>
          <a:p>
            <a:pPr marL="0" indent="0">
              <a:spcBef>
                <a:spcPts val="0"/>
              </a:spcBef>
              <a:buNone/>
            </a:pPr>
            <a:r>
              <a:rPr lang="en-GB" sz="2800" dirty="0"/>
              <a:t>“While much of mathematics learning needs to be mindful … some things are best done fairly automatically. If you know that eight add two is ten, then the door is open to exploring some mathematics that involves adding numbers to ten. If, on the other hand, you still need to count in ones from eight to ten then your attention, your mindfulness, is going to be taken up with the counting and you could lose sight of what you were aiming for.”</a:t>
            </a:r>
          </a:p>
        </p:txBody>
      </p:sp>
      <p:sp>
        <p:nvSpPr>
          <p:cNvPr id="4" name="TextBox 3"/>
          <p:cNvSpPr txBox="1"/>
          <p:nvPr/>
        </p:nvSpPr>
        <p:spPr>
          <a:xfrm>
            <a:off x="479376" y="5860279"/>
            <a:ext cx="8103478" cy="338554"/>
          </a:xfrm>
          <a:prstGeom prst="rect">
            <a:avLst/>
          </a:prstGeom>
          <a:noFill/>
        </p:spPr>
        <p:txBody>
          <a:bodyPr wrap="square" rtlCol="0">
            <a:spAutoFit/>
          </a:bodyPr>
          <a:lstStyle/>
          <a:p>
            <a:pPr>
              <a:buNone/>
            </a:pPr>
            <a:r>
              <a:rPr lang="en-US" sz="1600" dirty="0"/>
              <a:t>Askew, M. (2012) </a:t>
            </a:r>
            <a:r>
              <a:rPr lang="en-US" sz="1600" i="1" dirty="0"/>
              <a:t>Transforming primary mathematics.</a:t>
            </a:r>
            <a:r>
              <a:rPr lang="en-US" sz="1600" dirty="0"/>
              <a:t> London: Routledge.</a:t>
            </a:r>
          </a:p>
        </p:txBody>
      </p:sp>
    </p:spTree>
    <p:extLst>
      <p:ext uri="{BB962C8B-B14F-4D97-AF65-F5344CB8AC3E}">
        <p14:creationId xmlns:p14="http://schemas.microsoft.com/office/powerpoint/2010/main" val="3449467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44" y="287923"/>
            <a:ext cx="9144001" cy="1143000"/>
          </a:xfrm>
        </p:spPr>
        <p:txBody>
          <a:bodyPr>
            <a:noAutofit/>
          </a:bodyPr>
          <a:lstStyle/>
          <a:p>
            <a:r>
              <a:rPr lang="en-GB" sz="3200" dirty="0"/>
              <a:t>Mike Askew on the purpose of being ‘fluent’:</a:t>
            </a:r>
          </a:p>
        </p:txBody>
      </p:sp>
      <p:sp>
        <p:nvSpPr>
          <p:cNvPr id="3" name="Content Placeholder 2"/>
          <p:cNvSpPr>
            <a:spLocks noGrp="1"/>
          </p:cNvSpPr>
          <p:nvPr>
            <p:ph idx="1"/>
          </p:nvPr>
        </p:nvSpPr>
        <p:spPr>
          <a:xfrm>
            <a:off x="191344" y="1772816"/>
            <a:ext cx="11521280" cy="4114800"/>
          </a:xfrm>
        </p:spPr>
        <p:txBody>
          <a:bodyPr>
            <a:normAutofit/>
          </a:bodyPr>
          <a:lstStyle/>
          <a:p>
            <a:pPr marL="0" indent="0">
              <a:spcBef>
                <a:spcPts val="0"/>
              </a:spcBef>
              <a:buNone/>
            </a:pPr>
            <a:r>
              <a:rPr lang="en-GB" sz="2800" dirty="0"/>
              <a:t>“Learning the tables still seems to be one of those ‘hot potatoes’ or touchstones in mathematics education. Your answer to ‘do children need to learn their tables?’ is a marker of whether you are a ‘progressive educator’ or a believer in ‘back to basics’. Both of these miss the point of being fluent in [multiplication tables]. They treat knowing these as an end in themselves. </a:t>
            </a:r>
            <a:r>
              <a:rPr lang="en-GB" sz="2800" b="1" dirty="0"/>
              <a:t>But the point of being fluent in them is to free up the working memory when tackling a more interesting and engaging piece of mathematics.”</a:t>
            </a:r>
          </a:p>
        </p:txBody>
      </p:sp>
      <p:sp>
        <p:nvSpPr>
          <p:cNvPr id="4" name="TextBox 3"/>
          <p:cNvSpPr txBox="1"/>
          <p:nvPr/>
        </p:nvSpPr>
        <p:spPr>
          <a:xfrm>
            <a:off x="216818" y="6060232"/>
            <a:ext cx="8103478" cy="338554"/>
          </a:xfrm>
          <a:prstGeom prst="rect">
            <a:avLst/>
          </a:prstGeom>
          <a:noFill/>
        </p:spPr>
        <p:txBody>
          <a:bodyPr wrap="square" rtlCol="0">
            <a:spAutoFit/>
          </a:bodyPr>
          <a:lstStyle/>
          <a:p>
            <a:pPr>
              <a:buNone/>
            </a:pPr>
            <a:r>
              <a:rPr lang="en-US" sz="1600" dirty="0"/>
              <a:t>Askew, M. (2012) </a:t>
            </a:r>
            <a:r>
              <a:rPr lang="en-US" sz="1600" i="1" dirty="0"/>
              <a:t>Transforming primary mathematics.</a:t>
            </a:r>
            <a:r>
              <a:rPr lang="en-US" sz="1600" dirty="0"/>
              <a:t> London: Routledge.</a:t>
            </a:r>
          </a:p>
        </p:txBody>
      </p:sp>
    </p:spTree>
    <p:extLst>
      <p:ext uri="{BB962C8B-B14F-4D97-AF65-F5344CB8AC3E}">
        <p14:creationId xmlns:p14="http://schemas.microsoft.com/office/powerpoint/2010/main" val="1007430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490" y="188640"/>
            <a:ext cx="7924800" cy="969036"/>
          </a:xfrm>
        </p:spPr>
        <p:txBody>
          <a:bodyPr>
            <a:normAutofit/>
          </a:bodyPr>
          <a:lstStyle/>
          <a:p>
            <a:r>
              <a:rPr lang="en-GB" sz="4000" dirty="0"/>
              <a:t>Examples of a maths talk topic</a:t>
            </a:r>
          </a:p>
        </p:txBody>
      </p:sp>
      <p:sp>
        <p:nvSpPr>
          <p:cNvPr id="6" name="Rounded Rectangular Callout 5"/>
          <p:cNvSpPr/>
          <p:nvPr/>
        </p:nvSpPr>
        <p:spPr>
          <a:xfrm>
            <a:off x="5540903" y="3654169"/>
            <a:ext cx="3892322" cy="1758217"/>
          </a:xfrm>
          <a:prstGeom prst="wedgeRoundRectCallout">
            <a:avLst>
              <a:gd name="adj1" fmla="val 42857"/>
              <a:gd name="adj2" fmla="val 86974"/>
              <a:gd name="adj3" fmla="val 16667"/>
            </a:avLst>
          </a:prstGeom>
          <a:solidFill>
            <a:schemeClr val="tx2">
              <a:lumMod val="75000"/>
            </a:schemeClr>
          </a:solidFill>
          <a:ln>
            <a:solidFill>
              <a:schemeClr val="bg2">
                <a:lumMod val="25000"/>
              </a:schemeClr>
            </a:solid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buNone/>
            </a:pPr>
            <a:r>
              <a:rPr lang="en-GB" sz="3800" dirty="0"/>
              <a:t>How could you represent </a:t>
            </a:r>
            <a:r>
              <a:rPr lang="en-GB" sz="3800" b="1" dirty="0"/>
              <a:t>7 x 5</a:t>
            </a:r>
            <a:r>
              <a:rPr lang="en-GB" sz="3800" dirty="0"/>
              <a:t>?</a:t>
            </a:r>
          </a:p>
        </p:txBody>
      </p:sp>
      <p:sp>
        <p:nvSpPr>
          <p:cNvPr id="7" name="Rounded Rectangular Callout 6"/>
          <p:cNvSpPr/>
          <p:nvPr/>
        </p:nvSpPr>
        <p:spPr>
          <a:xfrm>
            <a:off x="1148714" y="3654169"/>
            <a:ext cx="4177862" cy="2349789"/>
          </a:xfrm>
          <a:prstGeom prst="wedgeRoundRectCallout">
            <a:avLst>
              <a:gd name="adj1" fmla="val 41237"/>
              <a:gd name="adj2" fmla="val 82764"/>
              <a:gd name="adj3" fmla="val 16667"/>
            </a:avLst>
          </a:prstGeom>
          <a:solidFill>
            <a:schemeClr val="accent2">
              <a:lumMod val="25000"/>
            </a:schemeClr>
          </a:solidFill>
          <a:ln>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buNone/>
            </a:pPr>
            <a:r>
              <a:rPr lang="en-GB" sz="3800" dirty="0"/>
              <a:t>If I know </a:t>
            </a:r>
            <a:r>
              <a:rPr lang="en-GB" sz="3800" b="1" dirty="0"/>
              <a:t>3 x 4 </a:t>
            </a:r>
            <a:r>
              <a:rPr lang="en-GB" sz="3800" dirty="0"/>
              <a:t>what other facts can I work out?</a:t>
            </a:r>
          </a:p>
        </p:txBody>
      </p:sp>
      <p:sp>
        <p:nvSpPr>
          <p:cNvPr id="5" name="Rounded Rectangular Callout 4"/>
          <p:cNvSpPr/>
          <p:nvPr/>
        </p:nvSpPr>
        <p:spPr>
          <a:xfrm>
            <a:off x="7320136" y="948534"/>
            <a:ext cx="4177862" cy="2318257"/>
          </a:xfrm>
          <a:prstGeom prst="wedgeRoundRectCallout">
            <a:avLst>
              <a:gd name="adj1" fmla="val -36121"/>
              <a:gd name="adj2" fmla="val 80272"/>
              <a:gd name="adj3" fmla="val 16667"/>
            </a:avLst>
          </a:prstGeom>
          <a:solidFill>
            <a:schemeClr val="accent5">
              <a:lumMod val="50000"/>
            </a:schemeClr>
          </a:solidFill>
          <a:ln>
            <a:solidFill>
              <a:schemeClr val="accent5">
                <a:lumMod val="25000"/>
              </a:schemeClr>
            </a:solidFill>
            <a:headEnd type="none" w="med" len="med"/>
            <a:tailEnd type="none" w="med" len="med"/>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buNone/>
            </a:pPr>
            <a:r>
              <a:rPr lang="en-GB" sz="3600" dirty="0"/>
              <a:t>What is the odd one out and why?</a:t>
            </a:r>
          </a:p>
          <a:p>
            <a:pPr algn="ctr">
              <a:buNone/>
            </a:pPr>
            <a:r>
              <a:rPr lang="en-GB" sz="5400" b="1" dirty="0"/>
              <a:t>4, 9, 12</a:t>
            </a:r>
          </a:p>
        </p:txBody>
      </p:sp>
      <p:sp>
        <p:nvSpPr>
          <p:cNvPr id="8" name="Rounded Rectangular Callout 7"/>
          <p:cNvSpPr/>
          <p:nvPr/>
        </p:nvSpPr>
        <p:spPr>
          <a:xfrm>
            <a:off x="551384" y="1186943"/>
            <a:ext cx="4775192" cy="1994702"/>
          </a:xfrm>
          <a:prstGeom prst="wedgeRoundRectCallout">
            <a:avLst>
              <a:gd name="adj1" fmla="val -46252"/>
              <a:gd name="adj2" fmla="val 96095"/>
              <a:gd name="adj3" fmla="val 16667"/>
            </a:avLst>
          </a:prstGeom>
          <a:solidFill>
            <a:schemeClr val="accent6">
              <a:lumMod val="75000"/>
            </a:schemeClr>
          </a:solidFill>
          <a:ln>
            <a:solidFill>
              <a:schemeClr val="accent6">
                <a:lumMod val="50000"/>
              </a:schemeClr>
            </a:solidFill>
            <a:headEnd type="none" w="med" len="med"/>
            <a:tailEnd type="none" w="med" len="med"/>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buNone/>
            </a:pPr>
            <a:r>
              <a:rPr lang="en-GB" sz="3600" dirty="0"/>
              <a:t>True or false:</a:t>
            </a:r>
          </a:p>
          <a:p>
            <a:pPr algn="ctr">
              <a:buNone/>
            </a:pPr>
            <a:r>
              <a:rPr lang="en-GB" sz="3800" b="1" dirty="0"/>
              <a:t>11 x 8 = 10 x 8 + 11</a:t>
            </a:r>
          </a:p>
        </p:txBody>
      </p:sp>
    </p:spTree>
    <p:extLst>
      <p:ext uri="{BB962C8B-B14F-4D97-AF65-F5344CB8AC3E}">
        <p14:creationId xmlns:p14="http://schemas.microsoft.com/office/powerpoint/2010/main" val="959278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4619" y="115416"/>
            <a:ext cx="7924800" cy="1143000"/>
          </a:xfrm>
        </p:spPr>
        <p:txBody>
          <a:bodyPr>
            <a:noAutofit/>
          </a:bodyPr>
          <a:lstStyle/>
          <a:p>
            <a:pPr algn="l"/>
            <a:r>
              <a:rPr lang="en-GB" sz="4000" dirty="0"/>
              <a:t>Our challenges</a:t>
            </a:r>
          </a:p>
        </p:txBody>
      </p:sp>
      <p:sp>
        <p:nvSpPr>
          <p:cNvPr id="6" name="Content Placeholder 5"/>
          <p:cNvSpPr>
            <a:spLocks noGrp="1"/>
          </p:cNvSpPr>
          <p:nvPr>
            <p:ph idx="1"/>
          </p:nvPr>
        </p:nvSpPr>
        <p:spPr>
          <a:xfrm>
            <a:off x="263352" y="1250954"/>
            <a:ext cx="11305256" cy="4114800"/>
          </a:xfrm>
        </p:spPr>
        <p:txBody>
          <a:bodyPr>
            <a:normAutofit/>
          </a:bodyPr>
          <a:lstStyle/>
          <a:p>
            <a:pPr marL="0" indent="0">
              <a:buNone/>
            </a:pPr>
            <a:r>
              <a:rPr lang="en-GB" sz="3600" dirty="0"/>
              <a:t>In light of the Year 4 times table test…</a:t>
            </a:r>
          </a:p>
          <a:p>
            <a:pPr marL="457200" indent="-457200">
              <a:lnSpc>
                <a:spcPct val="100000"/>
              </a:lnSpc>
              <a:spcAft>
                <a:spcPts val="600"/>
              </a:spcAft>
            </a:pPr>
            <a:r>
              <a:rPr lang="en-GB" sz="2800" dirty="0"/>
              <a:t>To avoid purely teaching multiplication facts as something to be memorised.</a:t>
            </a:r>
          </a:p>
          <a:p>
            <a:pPr marL="457200" indent="-457200">
              <a:lnSpc>
                <a:spcPct val="100000"/>
              </a:lnSpc>
              <a:spcAft>
                <a:spcPts val="600"/>
              </a:spcAft>
            </a:pPr>
            <a:r>
              <a:rPr lang="en-GB" sz="2800" dirty="0"/>
              <a:t>To teach multiplication facts so that pupils gain conceptual understanding of the mathematics and make connections.</a:t>
            </a:r>
          </a:p>
          <a:p>
            <a:pPr marL="457200" indent="-457200">
              <a:lnSpc>
                <a:spcPct val="100000"/>
              </a:lnSpc>
              <a:spcAft>
                <a:spcPts val="600"/>
              </a:spcAft>
            </a:pPr>
            <a:r>
              <a:rPr lang="en-GB" sz="2800" dirty="0"/>
              <a:t>To value depth of understanding over speed.</a:t>
            </a:r>
          </a:p>
        </p:txBody>
      </p:sp>
    </p:spTree>
    <p:extLst>
      <p:ext uri="{BB962C8B-B14F-4D97-AF65-F5344CB8AC3E}">
        <p14:creationId xmlns:p14="http://schemas.microsoft.com/office/powerpoint/2010/main" val="1022706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06D79-5057-4C2B-96CA-C946142794D4}"/>
              </a:ext>
            </a:extLst>
          </p:cNvPr>
          <p:cNvSpPr>
            <a:spLocks noGrp="1"/>
          </p:cNvSpPr>
          <p:nvPr>
            <p:ph type="title"/>
          </p:nvPr>
        </p:nvSpPr>
        <p:spPr>
          <a:xfrm>
            <a:off x="263352" y="117332"/>
            <a:ext cx="7924800" cy="1143000"/>
          </a:xfrm>
        </p:spPr>
        <p:txBody>
          <a:bodyPr/>
          <a:lstStyle/>
          <a:p>
            <a:r>
              <a:rPr lang="en-GB" dirty="0"/>
              <a:t>Key Considerations</a:t>
            </a:r>
          </a:p>
        </p:txBody>
      </p:sp>
      <p:sp>
        <p:nvSpPr>
          <p:cNvPr id="3" name="Content Placeholder 2">
            <a:extLst>
              <a:ext uri="{FF2B5EF4-FFF2-40B4-BE49-F238E27FC236}">
                <a16:creationId xmlns:a16="http://schemas.microsoft.com/office/drawing/2014/main" id="{2F65C5E4-8ED1-43ED-84E7-3BE33A7F57B2}"/>
              </a:ext>
            </a:extLst>
          </p:cNvPr>
          <p:cNvSpPr>
            <a:spLocks noGrp="1"/>
          </p:cNvSpPr>
          <p:nvPr>
            <p:ph idx="1"/>
          </p:nvPr>
        </p:nvSpPr>
        <p:spPr>
          <a:xfrm>
            <a:off x="263352" y="1124744"/>
            <a:ext cx="11665296" cy="4536504"/>
          </a:xfrm>
        </p:spPr>
        <p:txBody>
          <a:bodyPr>
            <a:normAutofit fontScale="92500"/>
          </a:bodyPr>
          <a:lstStyle/>
          <a:p>
            <a:pPr lvl="0">
              <a:buFont typeface="Arial" panose="020B0604020202020204" pitchFamily="34" charset="0"/>
              <a:buChar char="•"/>
            </a:pPr>
            <a:r>
              <a:rPr lang="en-GB" dirty="0"/>
              <a:t>Fluency demands more of learners than memorisation of a single procedure or collection of facts. It encompasses a mixture of efficiency, accuracy and flexibility.</a:t>
            </a:r>
          </a:p>
          <a:p>
            <a:pPr lvl="0">
              <a:buFont typeface="Arial" panose="020B0604020202020204" pitchFamily="34" charset="0"/>
              <a:buChar char="•"/>
            </a:pPr>
            <a:endParaRPr lang="en-GB" dirty="0"/>
          </a:p>
          <a:p>
            <a:pPr lvl="0">
              <a:buFont typeface="Arial" panose="020B0604020202020204" pitchFamily="34" charset="0"/>
              <a:buChar char="•"/>
            </a:pPr>
            <a:r>
              <a:rPr lang="en-GB" dirty="0"/>
              <a:t>Quick and efficient recall of facts and procedures is important in order for learners to keep track of sub-problems, think strategically and solve problems.  </a:t>
            </a:r>
          </a:p>
          <a:p>
            <a:pPr lvl="0">
              <a:buFont typeface="Arial" panose="020B0604020202020204" pitchFamily="34" charset="0"/>
              <a:buChar char="•"/>
            </a:pPr>
            <a:endParaRPr lang="en-GB" dirty="0"/>
          </a:p>
          <a:p>
            <a:pPr>
              <a:buFont typeface="Arial" panose="020B0604020202020204" pitchFamily="34" charset="0"/>
              <a:buChar char="•"/>
            </a:pPr>
            <a:r>
              <a:rPr lang="en-GB" dirty="0"/>
              <a:t>Fluency also demands the flexibility to move between different contexts and representations of mathematics, to recognise relationships and make connections, and to make appropriate choices from a whole toolkit of methods, strategies and approaches.</a:t>
            </a:r>
          </a:p>
        </p:txBody>
      </p:sp>
    </p:spTree>
    <p:extLst>
      <p:ext uri="{BB962C8B-B14F-4D97-AF65-F5344CB8AC3E}">
        <p14:creationId xmlns:p14="http://schemas.microsoft.com/office/powerpoint/2010/main" val="2270411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111</TotalTime>
  <Words>498</Words>
  <Application>Microsoft Office PowerPoint</Application>
  <PresentationFormat>Widescreen</PresentationFormat>
  <Paragraphs>35</Paragraphs>
  <Slides>10</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Maths workshop</vt:lpstr>
      <vt:lpstr>PowerPoint Presentation</vt:lpstr>
      <vt:lpstr>PowerPoint Presentation</vt:lpstr>
      <vt:lpstr>PowerPoint Presentation</vt:lpstr>
      <vt:lpstr>PowerPoint Presentation</vt:lpstr>
      <vt:lpstr>Mike Askew on ‘mindful learning’:</vt:lpstr>
      <vt:lpstr>Mike Askew on the purpose of being ‘fluent’:</vt:lpstr>
      <vt:lpstr>Examples of a maths talk topic</vt:lpstr>
      <vt:lpstr>Our challenges</vt:lpstr>
      <vt:lpstr>Key Considerations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Nick  Line</dc:creator>
  <cp:lastModifiedBy>Nick Line</cp:lastModifiedBy>
  <cp:revision>18</cp:revision>
  <dcterms:created xsi:type="dcterms:W3CDTF">2026-01-18T21:35:09Z</dcterms:created>
  <dcterms:modified xsi:type="dcterms:W3CDTF">2026-10-15T10:54:23Z</dcterms:modified>
</cp:coreProperties>
</file>