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5" r:id="rId6"/>
    <p:sldId id="267" r:id="rId7"/>
    <p:sldId id="268" r:id="rId8"/>
    <p:sldId id="1330" r:id="rId9"/>
    <p:sldId id="266" r:id="rId10"/>
    <p:sldId id="273" r:id="rId11"/>
    <p:sldId id="274" r:id="rId12"/>
    <p:sldId id="1324" r:id="rId13"/>
    <p:sldId id="1322" r:id="rId14"/>
    <p:sldId id="1329" r:id="rId15"/>
    <p:sldId id="312" r:id="rId16"/>
    <p:sldId id="260" r:id="rId17"/>
    <p:sldId id="261" r:id="rId18"/>
    <p:sldId id="262" r:id="rId19"/>
    <p:sldId id="263" r:id="rId20"/>
    <p:sldId id="264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2-10T22:16:34.370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388 171,'11'-1,"1"0,-1-1,0-1,1 1,18-9,12-2,31-6,368-87,-425 102,-10 2,0 0,0 1,0-1,1 2,-1-1,0 1,1-1,-1 2,1-1,11 3,-17-3,-1 0,1 1,0-1,-1 0,1 1,0-1,-1 0,1 1,-1-1,1 1,-1-1,1 1,-1-1,1 1,-1-1,1 1,-1 0,0-1,1 1,-1 0,0-1,0 1,1 0,-1-1,0 1,0 1,-7 19,3-15,0 0,-1-1,0 1,-9 7,-269 200,15-39,240-151,27-22,1-1,-1 0,1 0,-1 1,1-1,0 0,-1 1,1-1,0 1,-1-1,1 0,0 1,0-1,-1 1,1-1,0 0,0 1,0-1,-1 1,1-1,0 1,0-1,0 1,0-1,0 1,0-1,0 1,0-1,0 1,0-1,1 1,-1-1,0 1,0-1,0 1,1-1,-1 0,0 1,0-1,1 1,-1-1,0 0,1 1,-1-1,0 0,1 1,-1-1,1 0,-1 1,0-1,1 0,-1 0,1 0,-1 1,1-1,-1 0,1 0,-1 0,1 0,-1 0,1 0,-1 0,1 0,-1 0,1 0,0-1,12 1,0-2,1 0,-1 0,0-1,0-1,-1 0,23-11,-16 8,196-81,-204 80,-21 4,-30 1,38 3,-478 1,199 1,267-1,-28-1,40 0,1 0,-1-1,0 1,0 0,0-1,0 1,1-1,-1 1,0-1,0 0,1 0,-1 1,0-1,1-1,-1 1,-1-1,3 1,0 0,0 0,0 0,0 0,-1 1,1-1,1 0,-1 0,0 0,0 0,0 1,0-1,1 0,-1 0,0 1,1-1,-1 0,0 0,1 1,-1-1,1 0,-1 1,1-1,-1 0,1 1,0-1,-1 1,1-1,1 1,22-19,-21 17,115-65,-100 58,14-8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2-10T22:16:34.862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1,'0'0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2-10T22:16:40.112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210 2,'119'-2,"129"5,-246-3,23 4,-24-4,-1 0,0 1,1-1,-1 0,1 0,-1 0,0 1,1-1,-1 0,0 0,1 1,-1-1,0 0,0 1,1-1,-1 0,0 1,0-1,0 1,1-1,-1 0,0 1,0-1,0 1,0-1,0 0,0 1,0-1,0 1,0-1,0 0,0 1,0-1,0 1,0-1,0 1,0-1,0 0,-1 1,1-1,0 0,0 1,0-1,-1 1,1-1,0 0,-1 0,1 1,0-1,-1 0,1 1,0-1,-1 0,0 0,-29 29,-2-3,-1-1,-48 29,37-25,-37 23,22-15,1 2,2 3,-61 59,116-100,0 0,0 0,-1 0,1 1,0-1,1 0,-1 0,0 0,0 1,0-1,1 1,-1-1,1 0,-1 2,1-2,0-1,1 0,-1 1,0-1,0 0,0 1,1-1,-1 0,0 0,1 0,-1 1,0-1,1 0,-1 0,0 0,1 1,-1-1,0 0,1 0,-1 0,0 0,1 0,-1 0,0 0,1 0,-1 0,1 0,-1 0,0 0,1 0,-1 0,0 0,1-1,7 0,-1-1,0 0,0-1,11-5,70-38,-46 22,1 2,1 1,85-26,-126 46,1 1,-1-1,1 0,-1 1,1 0,-1 0,1 0,-1 0,1 1,4 0,-7-1,0 1,0-1,0 1,0 0,0-1,0 1,0 0,0 0,0-1,0 1,0 0,0 0,-1 0,1 0,0 0,-1 0,1 0,-1 0,1 0,-1 1,1-1,-1 0,0 0,0 0,0 1,1-1,-1 0,0 0,0 0,-1 1,1 1,-2 9,2-8,-1 1,1-1,-1 0,1 1,0-1,2 9,-2-12,1 0,-1 0,1 0,-1-1,1 1,-1 0,1 0,0 0,-1 0,1 0,0-1,0 1,-1 0,1-1,0 1,0-1,0 1,0-1,0 1,0-1,0 1,0-1,0 0,0 0,0 0,0 1,0-1,1 0,-1 0,0 0,0-1,0 1,0 0,1-1,6 0,0-1,-1-1,1 1,0-1,-1-1,0 1,8-6,29-13,85-28,-111 46,-11 7,-11 20,4-21,-1 0,0 0,1 0,-1 0,1 0,0 0,0 0,-1 0,2 5,6-1,12-8,4-7,0-1,0-1,-2-1,1 0,24-20,45-25,-84 53,23-9,-30 13,1 0,-1 0,0 0,1 0,-1 0,1 0,-1 0,0 0,1 0,-1 0,0 0,1 1,-1-1,0 0,1 0,-1 0,0 0,1 1,-1-1,0 0,1 0,-1 1,0-1,0 0,1 1,-1-1,1 18,-8 5,0-1,-1 0,-17 32,-1 2,19-39,3-5,0 0,-1-1,0 1,-1-1,0-1,-1 1,0-1,-1 0,0-1,-17 16,-131 109,8-5,120-109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2-10T22:28:11.693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0 249,'92'0,"174"-22,-113 4,296 4,-372 12,1-4,0-3,140-34,-159 28,0 2,1 3,107-4,64 17,287-5,-369-10,161-35,-248 36,14 2,-1 4,116 6,-61 2,-50-4,86 2,-135 1,0 1,0 2,39 11,15 6,1-3,158 12,181-20,-326-13,155 4,-229 1,-1 1,-1 1,25 9,-23-6,-1-1,40 5,229 1,492 4,-552-18,-204-1,-1-1,1-2,49-13,-49 10,0 1,0 2,42-3,21 6,0 3,-1 4,124 24,-138-8,-52-13,0-2,1 0,45 4,45-11,-74-1,-1 2,0 2,47 8,-12 1,0-4,0-3,82-7,-28 1,78 0,227 5,-291 13,-55-5,56 15,-104-16,0-2,1-2,43 0,1331-8,-1387 0,1-1,-1-2,0-1,-1-1,31-12,-28 9,0 1,1 1,56-6,-61 11,0-2,52-14,4-2,-59 17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2-10T22:28:20.635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1 247,'1711'0,"-1681"-1,57-11,-53 6,36-1,-11 4,64-12,-47 7,0 2,112 8,-61 0,717-2,-683-13,-21 0,564 10,-358 5,315-2,-497-13,-20-1,196 13,-189 2,-98 1,54 10,-56-5,60 0,401-8,-469-1,54-9,25-3,75 0,60-2,836 18,-1071-4,-1 0,38-9,-5 0,72-4,213 0,244 16,-565-2,-1-1,0-1,0 0,-1-2,25-8,-23 6,0 2,1 0,0 1,22-2,162 5,-103 2,-77 0,0 0,36 8,-32-3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2-10T22:28:23.036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0,'1084'0,"-1034"3,55 8,-56-4,60 1,1801-9,-1881 2,0 2,40 9,-4 0,-39-7,-3 2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2-10T22:28:32.840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0 166,'786'0,"-760"-2,-1 0,0-2,1-1,45-15,-43 12,9 1,-1 1,1 2,0 2,-1 1,46 5,2-2,-44-4,1-2,-1-2,68-19,-15 4,-28 7,-10 2,0 1,1 3,57 0,1396 10,-1471 0,62 11,-16-1,68 13,-92-14,76 6,62-3,100 3,-215-18,-32-1,1 3,-1 1,65 13,-88-11,1 0,29-1,-31-3,0 2,37 7,-41-3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2-10T22:28:50.151"/>
    </inkml:context>
    <inkml:brush xml:id="br0">
      <inkml:brushProperty name="width" value="0.3" units="cm"/>
      <inkml:brushProperty name="height" value="0.6" units="cm"/>
      <inkml:brushProperty name="color" value="#00F9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1 111,'886'0,"-731"-14,-25 1,47-1,46 0,70 28,-20 1,190-17,161 4,-387 11,83 1,97-15,-383-1,0-2,-1-1,1-2,46-16,-37 11,76-13,-80 20,318-23,301 29,-638 1,-1 0,1 1,-1 1,0 1,0 1,0 0,-1 1,0 1,-1 1,22 14,-25-15,1-2,-1 0,1 0,0-2,21 5,36 11,-41-11,0-1,0-1,1-2,0-1,0-2,0 0,1-3,42-5,-53 2,-5-2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6A1CE7-685D-48D2-8833-D5D35690D0C0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B0853-AC9A-4A1D-A69B-911287242F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467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 continues…</a:t>
            </a:r>
          </a:p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Knowing multiplication facts is not an end in itself. 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Having known facts frees up working memory.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861660-A340-4D51-93F2-D70164DB64C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6782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AD4701-87E3-DDAA-AEBC-E335C5B1E6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AB51D2-B80A-D67D-0E62-6784944904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696C2F-A18A-3176-F578-CA9F3DC26F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9D1D0-2D56-4D78-8CF1-16DC089F46B8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AD78EA-F39D-FF98-A16B-079166D9C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7C9867-7790-F885-70FA-8635BBDF6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CDB8A-FF42-4B3D-A820-FADC7A052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353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64C7B1-0AD0-F0D5-7017-B6242A4105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2B1758-1BF1-F6FE-682D-1AE589BAE3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494F0B-C739-34B1-7B81-C592D47E17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9D1D0-2D56-4D78-8CF1-16DC089F46B8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F3B1C9-40B6-08C1-361D-2EC4BDA480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A0229A-F07B-2B0E-343D-5CAD8CA16D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CDB8A-FF42-4B3D-A820-FADC7A052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880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6C12BF-B24B-18DE-529C-E55EA121C3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1E111D-3A7E-2DF9-1F0F-6542E5F87A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4FDB-1FA4-ED92-1592-ACB585A446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9D1D0-2D56-4D78-8CF1-16DC089F46B8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6F83F6-C99D-E293-3D4D-7D06ED7E64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17192C-C5DC-20D4-E776-C0721228F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CDB8A-FF42-4B3D-A820-FADC7A052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6980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39B05C-6A28-F682-9417-6C81D63C86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200CA7-34EB-68A8-FFCD-F8BC45BF62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CC67A0-32F9-21DF-D528-8C90E2246A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83BBBD-94CD-56C8-1404-4A611F2FCE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9D1D0-2D56-4D78-8CF1-16DC089F46B8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863102-7995-AB7E-FBC6-9F0D201970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316485-C93D-ECC0-FC55-EBE8309C72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CDB8A-FF42-4B3D-A820-FADC7A052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2367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4C0EC4-17A3-B845-68E2-9B4C6EFED8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9A5BF8-E723-A0A2-E112-E6CCD42ED6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2F626D-CFE4-CE79-9E90-D515EAC65A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957F7B5-0AB7-64A8-503C-E1D155076F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87A504E-841D-19FE-B8B7-DBE4F20C66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3D7CCCD-55EA-EEB2-098E-2849D4A3B1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9D1D0-2D56-4D78-8CF1-16DC089F46B8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5C2E811-097F-33EF-5DB7-7205613B98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779A79A-A666-15BA-1E1F-53965218B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CDB8A-FF42-4B3D-A820-FADC7A052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174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0A2C58-3F3F-0C1C-5F37-716EC09329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72EF16C-0F5E-D402-6954-38AB08D90F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9D1D0-2D56-4D78-8CF1-16DC089F46B8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6706D4F-4B67-7E91-11BB-F1B166BBB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A65294-50EB-59BD-45B6-B9F9F07829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CDB8A-FF42-4B3D-A820-FADC7A052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614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162D7B-FD22-F16F-8DE4-140FC5B96A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9D1D0-2D56-4D78-8CF1-16DC089F46B8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E5DF253-6697-7148-C913-C5E37DACBC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F3FD57-219A-D887-E098-30B8D71F3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CDB8A-FF42-4B3D-A820-FADC7A052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1406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5393AD-2BE5-E5FF-F374-30B5B68CA0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E853B-EC69-B76B-66BF-0A1546F976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8BFC15-FBB2-FAF4-E965-4BCEBA108C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DA7E76-F65A-5472-E54D-5D698A73C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9D1D0-2D56-4D78-8CF1-16DC089F46B8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476324-6AEE-FFDA-8660-E7188E4410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008920-4AF2-EBB6-7CED-738905B372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CDB8A-FF42-4B3D-A820-FADC7A052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014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50CBDB-C66C-078B-B06B-66C5D12E01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3BD8B53-AF0F-E454-D664-4C24A17C158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3AA9B4-6954-6E7C-DEA7-A02AD54864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136490-F6D3-9840-58E9-6660522E5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9D1D0-2D56-4D78-8CF1-16DC089F46B8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408463-57D3-DC8A-1658-9CC996AA15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107A85-06F6-909C-8811-7878024494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CDB8A-FF42-4B3D-A820-FADC7A052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777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9F4309-93E0-4AB3-B158-AB0256B87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BCA8CAA-9E56-1ED7-E561-B95FDD852A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4D3AAD-E898-436E-38A4-9C9E6F2726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9D1D0-2D56-4D78-8CF1-16DC089F46B8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036BFC-8315-B320-F3D1-7077056578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F8E377-B744-3C49-2082-D7832FBA7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CDB8A-FF42-4B3D-A820-FADC7A052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6992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AF964C2-0BAF-70F3-445B-3C681038D04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8A3107-CAC1-E248-2A3B-4D1F7EB248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9FA044-614A-9A93-B1D4-9E86B2FD80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89D1D0-2D56-4D78-8CF1-16DC089F46B8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394E32-50FA-9364-CF29-3F22B64C8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B943B-3914-A5DD-7506-D0600342F8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CDB8A-FF42-4B3D-A820-FADC7A052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766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3E0EA8-AFF9-7E4F-10F2-62C11D0571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904524-54B7-56EF-6084-C67E5CA3EA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510C7A-153A-5AE7-CB32-644D016687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089D1D0-2D56-4D78-8CF1-16DC089F46B8}" type="datetimeFigureOut">
              <a:rPr lang="en-GB" smtClean="0"/>
              <a:t>15/10/2026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0A370A-1437-8D87-4FBC-71B06497F3D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E8000A-7EE1-DA82-6D13-01CDF66784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F1CDB8A-FF42-4B3D-A820-FADC7A052F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1937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5" Type="http://schemas.openxmlformats.org/officeDocument/2006/relationships/customXml" Target="../ink/ink2.xml"/><Relationship Id="rId4" Type="http://schemas.openxmlformats.org/officeDocument/2006/relationships/image" Target="../media/image4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customXml" Target="../ink/ink6.xml"/><Relationship Id="rId13" Type="http://schemas.openxmlformats.org/officeDocument/2006/relationships/image" Target="../media/image28.png"/><Relationship Id="rId3" Type="http://schemas.openxmlformats.org/officeDocument/2006/relationships/image" Target="../media/image9.png"/><Relationship Id="rId7" Type="http://schemas.openxmlformats.org/officeDocument/2006/relationships/image" Target="../media/image25.png"/><Relationship Id="rId12" Type="http://schemas.openxmlformats.org/officeDocument/2006/relationships/customXml" Target="../ink/ink8.xml"/><Relationship Id="rId2" Type="http://schemas.openxmlformats.org/officeDocument/2006/relationships/hyperlink" Target="https://www.youcubed.org/wp-content/uploads/2017/09/Fluency-Without-Fear-1.28.15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5.xml"/><Relationship Id="rId11" Type="http://schemas.openxmlformats.org/officeDocument/2006/relationships/image" Target="../media/image27.png"/><Relationship Id="rId5" Type="http://schemas.openxmlformats.org/officeDocument/2006/relationships/image" Target="../media/image24.png"/><Relationship Id="rId10" Type="http://schemas.openxmlformats.org/officeDocument/2006/relationships/customXml" Target="../ink/ink7.xml"/><Relationship Id="rId4" Type="http://schemas.openxmlformats.org/officeDocument/2006/relationships/customXml" Target="../ink/ink4.xml"/><Relationship Id="rId9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v.uk/government/publications/key-stage-2-tests-2026-scaled-scores/2026-key-stage-2-scaled-score-conversion-tables" TargetMode="Externa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hyperlink" Target="https://www.heatree.org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5" Type="http://schemas.openxmlformats.org/officeDocument/2006/relationships/image" Target="../media/image30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Relationship Id="rId1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EC0C21-299E-B409-544B-EFC4D1B3BD3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Welcome to Year 6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BCB9A5D-4AF8-3ACB-2E06-1618E413A4A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17.9.26</a:t>
            </a:r>
          </a:p>
        </p:txBody>
      </p:sp>
    </p:spTree>
    <p:extLst>
      <p:ext uri="{BB962C8B-B14F-4D97-AF65-F5344CB8AC3E}">
        <p14:creationId xmlns:p14="http://schemas.microsoft.com/office/powerpoint/2010/main" val="31401569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3C3061-01D5-7C4F-802B-5A9D1FE2CC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E4FAFD2-0AE9-6B5C-8DFD-01469ABB83F8}"/>
              </a:ext>
            </a:extLst>
          </p:cNvPr>
          <p:cNvSpPr txBox="1"/>
          <p:nvPr/>
        </p:nvSpPr>
        <p:spPr>
          <a:xfrm>
            <a:off x="1337186" y="639097"/>
            <a:ext cx="6587613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Routines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Expectations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SATs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Secondary Transitions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Sailing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Residential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79451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85BB23-62EA-6379-DCDC-2E43B81F40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B41082F-222A-8C9F-8897-B628D33E0FBD}"/>
              </a:ext>
            </a:extLst>
          </p:cNvPr>
          <p:cNvSpPr txBox="1"/>
          <p:nvPr/>
        </p:nvSpPr>
        <p:spPr>
          <a:xfrm>
            <a:off x="239906" y="199575"/>
            <a:ext cx="6587613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Routines</a:t>
            </a:r>
          </a:p>
          <a:p>
            <a:endParaRPr lang="en-GB" sz="3600" dirty="0"/>
          </a:p>
          <a:p>
            <a:r>
              <a:rPr lang="en-GB" sz="3600" dirty="0"/>
              <a:t>8.35 – doors open and learning starts (Spelling or Arithmetic)</a:t>
            </a:r>
          </a:p>
          <a:p>
            <a:r>
              <a:rPr lang="en-GB" sz="3600" dirty="0"/>
              <a:t>8.45 – Register taken</a:t>
            </a:r>
          </a:p>
          <a:p>
            <a:r>
              <a:rPr lang="en-GB" sz="3600" dirty="0"/>
              <a:t>8.55 – registration closes</a:t>
            </a:r>
          </a:p>
          <a:p>
            <a:r>
              <a:rPr lang="en-GB" sz="3600" dirty="0"/>
              <a:t>9.00 to 9.25 – Basic skills learning session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56553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1A6728-7B4A-382B-2C49-98D93DE539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7AE4303-4AFF-734F-F8E0-38A506C5CB92}"/>
              </a:ext>
            </a:extLst>
          </p:cNvPr>
          <p:cNvSpPr txBox="1"/>
          <p:nvPr/>
        </p:nvSpPr>
        <p:spPr>
          <a:xfrm>
            <a:off x="363792" y="167148"/>
            <a:ext cx="658761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Expectations</a:t>
            </a:r>
          </a:p>
          <a:p>
            <a:endParaRPr lang="en-GB" dirty="0"/>
          </a:p>
          <a:p>
            <a:r>
              <a:rPr lang="en-GB" sz="3200" dirty="0"/>
              <a:t>Attendance / 8.35</a:t>
            </a:r>
          </a:p>
          <a:p>
            <a:r>
              <a:rPr lang="en-GB" sz="3200" dirty="0"/>
              <a:t>Social Media</a:t>
            </a:r>
          </a:p>
          <a:p>
            <a:r>
              <a:rPr lang="en-GB" sz="3200" dirty="0"/>
              <a:t>Reading books</a:t>
            </a:r>
          </a:p>
          <a:p>
            <a:r>
              <a:rPr lang="en-GB" sz="3200" dirty="0"/>
              <a:t>Uniform, P.E. kit </a:t>
            </a:r>
          </a:p>
          <a:p>
            <a:r>
              <a:rPr lang="en-GB" sz="3200" dirty="0"/>
              <a:t>Water bottles</a:t>
            </a:r>
          </a:p>
          <a:p>
            <a:r>
              <a:rPr lang="en-GB" sz="3200" dirty="0"/>
              <a:t>Toilet breaks</a:t>
            </a:r>
          </a:p>
          <a:p>
            <a:r>
              <a:rPr lang="en-GB" sz="3200" dirty="0"/>
              <a:t>Active learners</a:t>
            </a:r>
          </a:p>
          <a:p>
            <a:r>
              <a:rPr lang="en-GB" sz="3200" dirty="0"/>
              <a:t>Homework</a:t>
            </a:r>
          </a:p>
          <a:p>
            <a:r>
              <a:rPr lang="en-GB" sz="3200" dirty="0"/>
              <a:t>Phones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1920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60A4F4-D29D-CF24-5898-8B6FC25CB4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7BC6741-8E2E-B94C-DD95-6AC823843262}"/>
              </a:ext>
            </a:extLst>
          </p:cNvPr>
          <p:cNvSpPr txBox="1"/>
          <p:nvPr/>
        </p:nvSpPr>
        <p:spPr>
          <a:xfrm>
            <a:off x="0" y="0"/>
            <a:ext cx="65876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Expectations - Writing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2438A3-7C6B-64CE-72B4-3E33F88948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3968" y="124443"/>
            <a:ext cx="6587613" cy="6665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3037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675BB8-CFCF-10BE-1BD8-CD4E305147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EC0C744-A803-8DA8-DFC7-BEB19DA81229}"/>
              </a:ext>
            </a:extLst>
          </p:cNvPr>
          <p:cNvSpPr txBox="1"/>
          <p:nvPr/>
        </p:nvSpPr>
        <p:spPr>
          <a:xfrm>
            <a:off x="0" y="0"/>
            <a:ext cx="65876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Expectations - Writing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FA180A5-2A04-697E-4981-17962B4D85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3354" y="138200"/>
            <a:ext cx="6513147" cy="6618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8579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E81E81-EF42-B9CF-027B-03F2FABDC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0D87A7A-0325-CC24-B38C-9ACA9169DEB5}"/>
              </a:ext>
            </a:extLst>
          </p:cNvPr>
          <p:cNvSpPr txBox="1"/>
          <p:nvPr/>
        </p:nvSpPr>
        <p:spPr>
          <a:xfrm>
            <a:off x="0" y="0"/>
            <a:ext cx="65876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Expectations - Writing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AFAAC9-04A5-B957-EC39-7007276D5F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8905" y="152152"/>
            <a:ext cx="6342615" cy="6682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8518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E245B6-1D1E-0126-9F21-5C0F4B9B2C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B51DB0-2BBC-7809-41E9-41F97D0389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0115" y="285477"/>
            <a:ext cx="6111770" cy="6287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9988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AA275B-C0A3-A7E7-D5BE-1A48444359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F48A274-9E5B-43A9-E039-43A36472057B}"/>
              </a:ext>
            </a:extLst>
          </p:cNvPr>
          <p:cNvSpPr txBox="1"/>
          <p:nvPr/>
        </p:nvSpPr>
        <p:spPr>
          <a:xfrm>
            <a:off x="363792" y="167148"/>
            <a:ext cx="65876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Expectations - Maths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36630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14E8D8-B642-7A8B-AA24-D0697BBF69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background with black text&#10;&#10;AI-generated content may be incorrect.">
            <a:extLst>
              <a:ext uri="{FF2B5EF4-FFF2-40B4-BE49-F238E27FC236}">
                <a16:creationId xmlns:a16="http://schemas.microsoft.com/office/drawing/2014/main" id="{3BC97038-E06C-2267-8C43-B5B34E5C4E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239" y="400564"/>
            <a:ext cx="6288427" cy="2261355"/>
          </a:xfrm>
          <a:prstGeom prst="rect">
            <a:avLst/>
          </a:prstGeom>
        </p:spPr>
      </p:pic>
      <p:pic>
        <p:nvPicPr>
          <p:cNvPr id="6" name="Picture 5" descr="A screenshot of a computer&#10;&#10;AI-generated content may be incorrect.">
            <a:extLst>
              <a:ext uri="{FF2B5EF4-FFF2-40B4-BE49-F238E27FC236}">
                <a16:creationId xmlns:a16="http://schemas.microsoft.com/office/drawing/2014/main" id="{878CDC42-064B-395F-7A28-D25A4889B0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8019" y="400565"/>
            <a:ext cx="5195593" cy="510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8011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DE6EE6-34B5-E336-7B28-613459C2B0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paper&#10;&#10;AI-generated content may be incorrect.">
            <a:extLst>
              <a:ext uri="{FF2B5EF4-FFF2-40B4-BE49-F238E27FC236}">
                <a16:creationId xmlns:a16="http://schemas.microsoft.com/office/drawing/2014/main" id="{78C7B3FB-9C42-7117-087C-BD234B51D8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3441" y="547285"/>
            <a:ext cx="8545118" cy="5763429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4043C763-A758-79F0-5E0D-6F2F63465330}"/>
                  </a:ext>
                </a:extLst>
              </p14:cNvPr>
              <p14:cNvContentPartPr/>
              <p14:nvPr/>
            </p14:nvContentPartPr>
            <p14:xfrm>
              <a:off x="2319000" y="1269520"/>
              <a:ext cx="410760" cy="18324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4043C763-A758-79F0-5E0D-6F2F63465330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265000" y="1161520"/>
                <a:ext cx="518400" cy="398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0A89BBB4-ED86-6D75-828F-92B87F2A2ABD}"/>
                  </a:ext>
                </a:extLst>
              </p14:cNvPr>
              <p14:cNvContentPartPr/>
              <p14:nvPr/>
            </p14:nvContentPartPr>
            <p14:xfrm>
              <a:off x="2407920" y="1340800"/>
              <a:ext cx="360" cy="3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0A89BBB4-ED86-6D75-828F-92B87F2A2ABD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354280" y="1233160"/>
                <a:ext cx="10800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14F8C9A7-27B4-BA36-9C28-374632A37E32}"/>
                  </a:ext>
                </a:extLst>
              </p14:cNvPr>
              <p14:cNvContentPartPr/>
              <p14:nvPr/>
            </p14:nvContentPartPr>
            <p14:xfrm>
              <a:off x="2321880" y="4439320"/>
              <a:ext cx="387360" cy="29880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14F8C9A7-27B4-BA36-9C28-374632A37E32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268240" y="4331320"/>
                <a:ext cx="495000" cy="514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9718307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455E4B-2562-3C02-3BEF-A4C647C95C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white and black text on a white background&#10;&#10;AI-generated content may be incorrect.">
            <a:extLst>
              <a:ext uri="{FF2B5EF4-FFF2-40B4-BE49-F238E27FC236}">
                <a16:creationId xmlns:a16="http://schemas.microsoft.com/office/drawing/2014/main" id="{50F27D86-BC84-2DF4-3576-C1C44FE8F1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215" y="221342"/>
            <a:ext cx="11638477" cy="5776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7844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159417-2E49-F870-6B16-1488679BD7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668DE99-FE27-2058-468C-2DEFF9F81276}"/>
              </a:ext>
            </a:extLst>
          </p:cNvPr>
          <p:cNvSpPr txBox="1"/>
          <p:nvPr/>
        </p:nvSpPr>
        <p:spPr>
          <a:xfrm>
            <a:off x="4489133" y="311322"/>
            <a:ext cx="6097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Fluency-Without-Fear-1.28.15.pdf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1FA32D-A464-D2A8-CD69-F8B0C868FE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2282" y="1195075"/>
            <a:ext cx="10107436" cy="4467849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05828F1C-8792-4242-263F-9E6F919975F0}"/>
                  </a:ext>
                </a:extLst>
              </p14:cNvPr>
              <p14:cNvContentPartPr/>
              <p14:nvPr/>
            </p14:nvContentPartPr>
            <p14:xfrm>
              <a:off x="1445330" y="2801028"/>
              <a:ext cx="4246920" cy="12024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05828F1C-8792-4242-263F-9E6F919975F0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391330" y="2693028"/>
                <a:ext cx="4354560" cy="335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A4E46D22-67C4-3041-8FD4-E344F822475A}"/>
                  </a:ext>
                </a:extLst>
              </p14:cNvPr>
              <p14:cNvContentPartPr/>
              <p14:nvPr/>
            </p14:nvContentPartPr>
            <p14:xfrm>
              <a:off x="4001330" y="3037548"/>
              <a:ext cx="3873600" cy="8928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A4E46D22-67C4-3041-8FD4-E344F822475A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947690" y="2929908"/>
                <a:ext cx="3981240" cy="304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23C5CABE-C3CF-A8BC-89DD-4C2E9F8029CA}"/>
                  </a:ext>
                </a:extLst>
              </p14:cNvPr>
              <p14:cNvContentPartPr/>
              <p14:nvPr/>
            </p14:nvContentPartPr>
            <p14:xfrm>
              <a:off x="7904810" y="3067428"/>
              <a:ext cx="1277640" cy="2448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23C5CABE-C3CF-A8BC-89DD-4C2E9F8029CA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7850810" y="2959428"/>
                <a:ext cx="1385280" cy="240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03918552-45F4-E2AF-7DFD-7CB136D4EA44}"/>
                  </a:ext>
                </a:extLst>
              </p14:cNvPr>
              <p14:cNvContentPartPr/>
              <p14:nvPr/>
            </p14:nvContentPartPr>
            <p14:xfrm>
              <a:off x="5043890" y="3637308"/>
              <a:ext cx="1867320" cy="6012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03918552-45F4-E2AF-7DFD-7CB136D4EA44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989890" y="3529308"/>
                <a:ext cx="1974960" cy="275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AE4EA8AF-82FF-2F95-70CA-5645F608C856}"/>
                  </a:ext>
                </a:extLst>
              </p14:cNvPr>
              <p14:cNvContentPartPr/>
              <p14:nvPr/>
            </p14:nvContentPartPr>
            <p14:xfrm>
              <a:off x="5358170" y="4482948"/>
              <a:ext cx="2306160" cy="6192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AE4EA8AF-82FF-2F95-70CA-5645F608C856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5304530" y="4374948"/>
                <a:ext cx="2413800" cy="277560"/>
              </a:xfrm>
              <a:prstGeom prst="rect">
                <a:avLst/>
              </a:prstGeom>
            </p:spPr>
          </p:pic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0A197507-B4BA-B320-571D-ABF7468D59D9}"/>
              </a:ext>
            </a:extLst>
          </p:cNvPr>
          <p:cNvSpPr txBox="1"/>
          <p:nvPr/>
        </p:nvSpPr>
        <p:spPr>
          <a:xfrm>
            <a:off x="1042282" y="5779204"/>
            <a:ext cx="41902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Implications?</a:t>
            </a:r>
          </a:p>
        </p:txBody>
      </p:sp>
    </p:spTree>
    <p:extLst>
      <p:ext uri="{BB962C8B-B14F-4D97-AF65-F5344CB8AC3E}">
        <p14:creationId xmlns:p14="http://schemas.microsoft.com/office/powerpoint/2010/main" val="32949167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748D25-81E9-56D5-2019-51AF96A7B8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830F7A-B8A3-67BC-9051-16F66642CF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z="2000" dirty="0"/>
          </a:p>
          <a:p>
            <a:endParaRPr lang="en-GB" dirty="0"/>
          </a:p>
        </p:txBody>
      </p:sp>
      <p:pic>
        <p:nvPicPr>
          <p:cNvPr id="5" name="Picture 4" descr="A black numbers and a plus and three&#10;&#10;AI-generated content may be incorrect.">
            <a:extLst>
              <a:ext uri="{FF2B5EF4-FFF2-40B4-BE49-F238E27FC236}">
                <a16:creationId xmlns:a16="http://schemas.microsoft.com/office/drawing/2014/main" id="{7E589552-F386-F43E-1556-E2D0768830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282" y="2033392"/>
            <a:ext cx="10107436" cy="2791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5677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344" y="287923"/>
            <a:ext cx="9144001" cy="1143000"/>
          </a:xfrm>
        </p:spPr>
        <p:txBody>
          <a:bodyPr>
            <a:noAutofit/>
          </a:bodyPr>
          <a:lstStyle/>
          <a:p>
            <a:r>
              <a:rPr lang="en-GB" sz="3200" dirty="0"/>
              <a:t>Mike Askew on the purpose of being ‘fluent’: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1344" y="1772816"/>
            <a:ext cx="11521280" cy="4114800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GB" sz="2800" dirty="0"/>
              <a:t>“Learning the tables still seems to be one of those ‘hot potatoes’ or touchstones in mathematics education. Your answer to ‘do children need to learn their tables?’ is a marker of whether you are a ‘progressive educator’ or a believer in ‘back to basics’. Both of these miss the point of being fluent in [multiplication tables]. They treat knowing these as an end in themselves. </a:t>
            </a:r>
            <a:r>
              <a:rPr lang="en-GB" sz="2800" b="1" dirty="0"/>
              <a:t>But the point of being fluent in them is to free up the working memory when tackling a more interesting and engaging piece of mathematics.”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6818" y="6060232"/>
            <a:ext cx="81034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1600" dirty="0"/>
              <a:t>Askew, M. (2012) </a:t>
            </a:r>
            <a:r>
              <a:rPr lang="en-US" sz="1600" i="1" dirty="0"/>
              <a:t>Transforming primary mathematics.</a:t>
            </a:r>
            <a:r>
              <a:rPr lang="en-US" sz="1600" dirty="0"/>
              <a:t> London: Routledge.</a:t>
            </a:r>
          </a:p>
        </p:txBody>
      </p:sp>
    </p:spTree>
    <p:extLst>
      <p:ext uri="{BB962C8B-B14F-4D97-AF65-F5344CB8AC3E}">
        <p14:creationId xmlns:p14="http://schemas.microsoft.com/office/powerpoint/2010/main" val="10074307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FB130D-955F-3529-C3C8-5434B0716E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1324058-B2F7-D752-7A72-051503AB7243}"/>
              </a:ext>
            </a:extLst>
          </p:cNvPr>
          <p:cNvSpPr txBox="1"/>
          <p:nvPr/>
        </p:nvSpPr>
        <p:spPr>
          <a:xfrm>
            <a:off x="1337186" y="639097"/>
            <a:ext cx="9851924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SATs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2400" dirty="0"/>
          </a:p>
          <a:p>
            <a:r>
              <a:rPr lang="en-GB" sz="2400" dirty="0"/>
              <a:t>Monday, May 10th to Thursday, May 15th, 2027.</a:t>
            </a:r>
          </a:p>
          <a:p>
            <a:endParaRPr lang="en-GB" sz="2400" dirty="0"/>
          </a:p>
          <a:p>
            <a:r>
              <a:rPr lang="en-GB" sz="2400" b="1" dirty="0"/>
              <a:t>Monday</a:t>
            </a:r>
            <a:r>
              <a:rPr lang="en-GB" sz="2400" dirty="0"/>
              <a:t> – </a:t>
            </a:r>
            <a:r>
              <a:rPr lang="en-GB" sz="2400" dirty="0" err="1"/>
              <a:t>SPaG</a:t>
            </a:r>
            <a:r>
              <a:rPr lang="en-GB" sz="2400" dirty="0"/>
              <a:t> (40 mins) and Spelling</a:t>
            </a:r>
          </a:p>
          <a:p>
            <a:r>
              <a:rPr lang="en-GB" sz="2400" b="1" dirty="0"/>
              <a:t>Tuesday </a:t>
            </a:r>
            <a:r>
              <a:rPr lang="en-GB" sz="2400" dirty="0"/>
              <a:t> - Reading (</a:t>
            </a:r>
            <a:r>
              <a:rPr lang="en-GB" sz="2400" dirty="0" err="1"/>
              <a:t>1hr</a:t>
            </a:r>
            <a:r>
              <a:rPr lang="en-GB" sz="2400" dirty="0"/>
              <a:t>)</a:t>
            </a:r>
          </a:p>
          <a:p>
            <a:r>
              <a:rPr lang="en-GB" sz="2400" b="1" dirty="0"/>
              <a:t>Wednesday</a:t>
            </a:r>
            <a:r>
              <a:rPr lang="en-GB" sz="2400" dirty="0"/>
              <a:t> – Arithmetic (30 mins) and Reasoning 1 (40 mins)</a:t>
            </a:r>
          </a:p>
          <a:p>
            <a:r>
              <a:rPr lang="en-GB" sz="2400" b="1" dirty="0"/>
              <a:t>Thursday</a:t>
            </a:r>
            <a:r>
              <a:rPr lang="en-GB" sz="2400" dirty="0"/>
              <a:t> – Reasoning 2 (40 mins)</a:t>
            </a:r>
          </a:p>
          <a:p>
            <a:endParaRPr lang="en-GB" sz="2400" dirty="0"/>
          </a:p>
          <a:p>
            <a:r>
              <a:rPr lang="en-GB" sz="2400" dirty="0"/>
              <a:t>Scaled scores</a:t>
            </a:r>
          </a:p>
          <a:p>
            <a:r>
              <a:rPr lang="en-GB" sz="2400" dirty="0">
                <a:hlinkClick r:id="rId2"/>
              </a:rPr>
              <a:t>2026 key stage 2 scaled score conversion tables - </a:t>
            </a:r>
            <a:r>
              <a:rPr lang="en-GB" sz="2400" dirty="0" err="1">
                <a:hlinkClick r:id="rId2"/>
              </a:rPr>
              <a:t>GOV.UK</a:t>
            </a:r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Writing – End of June</a:t>
            </a:r>
          </a:p>
          <a:p>
            <a:endParaRPr lang="en-GB" sz="36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08204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AC72AE-2EBB-C53E-883D-D51EE47405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6DB6CAB-D7B4-0FB7-2460-B5024C3B0E10}"/>
              </a:ext>
            </a:extLst>
          </p:cNvPr>
          <p:cNvSpPr txBox="1"/>
          <p:nvPr/>
        </p:nvSpPr>
        <p:spPr>
          <a:xfrm>
            <a:off x="1337186" y="639097"/>
            <a:ext cx="10117395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Secondary Transitions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/>
          </a:p>
          <a:p>
            <a:r>
              <a:rPr lang="en-GB" sz="2400" dirty="0"/>
              <a:t>Open days</a:t>
            </a:r>
          </a:p>
          <a:p>
            <a:r>
              <a:rPr lang="en-GB" sz="2400" dirty="0"/>
              <a:t>Deadline: 31</a:t>
            </a:r>
            <a:r>
              <a:rPr lang="en-GB" sz="2400" baseline="30000" dirty="0"/>
              <a:t>st</a:t>
            </a:r>
            <a:r>
              <a:rPr lang="en-GB" sz="2400" dirty="0"/>
              <a:t> October 2026</a:t>
            </a:r>
          </a:p>
          <a:p>
            <a:r>
              <a:rPr lang="en-GB" sz="2400" dirty="0"/>
              <a:t>Allocation: 1</a:t>
            </a:r>
            <a:r>
              <a:rPr lang="en-GB" sz="2400" baseline="30000" dirty="0"/>
              <a:t>st</a:t>
            </a:r>
            <a:r>
              <a:rPr lang="en-GB" sz="2400" dirty="0"/>
              <a:t> March 2026</a:t>
            </a:r>
          </a:p>
          <a:p>
            <a:r>
              <a:rPr lang="en-GB" sz="2400" dirty="0"/>
              <a:t>Portal</a:t>
            </a:r>
          </a:p>
          <a:p>
            <a:r>
              <a:rPr lang="en-GB" sz="2400" dirty="0"/>
              <a:t>Secondary Schools rarely visit now</a:t>
            </a:r>
          </a:p>
          <a:p>
            <a:r>
              <a:rPr lang="en-GB" sz="2400" dirty="0"/>
              <a:t>Enhanced transitions (</a:t>
            </a:r>
            <a:r>
              <a:rPr lang="en-GB" sz="2400" dirty="0" err="1"/>
              <a:t>I.E.Ps</a:t>
            </a:r>
            <a:r>
              <a:rPr lang="en-GB" sz="2400" dirty="0"/>
              <a:t>)</a:t>
            </a:r>
          </a:p>
          <a:p>
            <a:r>
              <a:rPr lang="en-GB" sz="2400" dirty="0"/>
              <a:t>Plymouth-wide transitions: 7</a:t>
            </a:r>
            <a:r>
              <a:rPr lang="en-GB" sz="2400" baseline="30000" dirty="0"/>
              <a:t>th</a:t>
            </a:r>
            <a:r>
              <a:rPr lang="en-GB" sz="2400" dirty="0"/>
              <a:t>/8</a:t>
            </a:r>
            <a:r>
              <a:rPr lang="en-GB" sz="2400" baseline="30000" dirty="0"/>
              <a:t>th</a:t>
            </a:r>
            <a:r>
              <a:rPr lang="en-GB" sz="2400" dirty="0"/>
              <a:t> July, except Stoke</a:t>
            </a:r>
          </a:p>
          <a:p>
            <a:r>
              <a:rPr lang="en-GB" sz="2400" dirty="0"/>
              <a:t>Enhanced transitions for those with </a:t>
            </a:r>
            <a:r>
              <a:rPr lang="en-GB" sz="2400" dirty="0" err="1"/>
              <a:t>I.E.Ps</a:t>
            </a:r>
            <a:r>
              <a:rPr lang="en-GB" sz="2400" dirty="0"/>
              <a:t> / </a:t>
            </a:r>
            <a:r>
              <a:rPr lang="en-GB" sz="2400" dirty="0" err="1"/>
              <a:t>EHCPs</a:t>
            </a:r>
            <a:r>
              <a:rPr lang="en-GB" sz="2400" dirty="0"/>
              <a:t>. Very limited space.</a:t>
            </a:r>
          </a:p>
          <a:p>
            <a:endParaRPr lang="en-GB" sz="36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24636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DB2E22-3D25-B6EC-72EA-A94B52729B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27BDFED6-6E33-4606-AFE2-886ADB1C01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FAEFC3-04B8-ACC8-C980-C4D21EC192D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t="7315" r="-1" b="10006"/>
          <a:stretch>
            <a:fillRect/>
          </a:stretch>
        </p:blipFill>
        <p:spPr>
          <a:xfrm>
            <a:off x="4547937" y="-5"/>
            <a:ext cx="7644062" cy="36814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1544AA8-6814-E0DB-3AA0-B5D42EDBE3C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41263" r="-1" b="-1"/>
          <a:stretch>
            <a:fillRect/>
          </a:stretch>
        </p:blipFill>
        <p:spPr>
          <a:xfrm>
            <a:off x="4547938" y="3681409"/>
            <a:ext cx="7644062" cy="3176595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890DEF05-784E-4B61-89E4-04C4ECF4E5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36000">
                <a:schemeClr val="tx1">
                  <a:lumMod val="95000"/>
                  <a:lumOff val="5000"/>
                </a:schemeClr>
              </a:gs>
              <a:gs pos="81000">
                <a:schemeClr val="tx1">
                  <a:lumMod val="95000"/>
                  <a:lumOff val="5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E533815-1563-835C-92C8-6BA4CDA30A14}"/>
              </a:ext>
            </a:extLst>
          </p:cNvPr>
          <p:cNvSpPr txBox="1"/>
          <p:nvPr/>
        </p:nvSpPr>
        <p:spPr>
          <a:xfrm>
            <a:off x="838200" y="1115219"/>
            <a:ext cx="5395912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0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Sailing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C41BAEC7-F7B0-4224-8B18-8F74B7D87F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3681408"/>
            <a:ext cx="11353799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2125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C23793-3AE6-4D48-66F9-7C88B75EA8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FAA2886-1E4F-055F-2E4D-B5F013BB4474}"/>
              </a:ext>
            </a:extLst>
          </p:cNvPr>
          <p:cNvSpPr txBox="1"/>
          <p:nvPr/>
        </p:nvSpPr>
        <p:spPr>
          <a:xfrm>
            <a:off x="199266" y="80297"/>
            <a:ext cx="114349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Residential: Leave 5th October - return 9</a:t>
            </a:r>
            <a:r>
              <a:rPr lang="en-GB" sz="2400" baseline="30000" dirty="0"/>
              <a:t>th</a:t>
            </a:r>
            <a:r>
              <a:rPr lang="en-GB" sz="2400" dirty="0"/>
              <a:t> October</a:t>
            </a:r>
          </a:p>
          <a:p>
            <a:r>
              <a:rPr lang="en-GB" sz="2400" dirty="0" err="1">
                <a:hlinkClick r:id="rId2"/>
              </a:rPr>
              <a:t>Heatree</a:t>
            </a:r>
            <a:r>
              <a:rPr lang="en-GB" sz="2400" dirty="0">
                <a:hlinkClick r:id="rId2"/>
              </a:rPr>
              <a:t> Activity Centre – Bringing Dartmoor to Life</a:t>
            </a:r>
            <a:endParaRPr lang="en-GB" sz="2400" dirty="0"/>
          </a:p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1A4F29-1BB0-826D-631D-6C177B0D73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266" y="2541879"/>
            <a:ext cx="2096532" cy="192679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27EEA19-C150-AE34-FFDC-A638CA2271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8891" y="807165"/>
            <a:ext cx="2534297" cy="164882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68A96AE-6639-E7F3-BBCB-E3052708DD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68299" y="96175"/>
            <a:ext cx="2216319" cy="230568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E500EAD-E9F3-2A53-387C-62C1152E3EC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97552" y="2844584"/>
            <a:ext cx="2080302" cy="174388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8E4C74E-A5A3-BF59-6661-8445D33C16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98676" y="2710112"/>
            <a:ext cx="2138171" cy="159032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3EAD27B-4576-A1CC-F451-7C70848AA66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91629" y="918303"/>
            <a:ext cx="2080302" cy="189356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8BDF4C9-1342-DD92-44C6-E24719665C0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94005" y="4708265"/>
            <a:ext cx="2942735" cy="192679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5181B3C-2FE0-744E-084B-D7D8DEA2322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7247" y="4554564"/>
            <a:ext cx="1725001" cy="220725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943B803-D4AE-FA7D-7CAC-B3F53D91F51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85932" y="853699"/>
            <a:ext cx="1222238" cy="160228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396CB6D-B6D5-C55C-FA87-56E55401876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526354" y="3952584"/>
            <a:ext cx="2606266" cy="268247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51A4A57-93EB-D151-DF91-07AC93C1338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757042" y="96175"/>
            <a:ext cx="2149026" cy="3711262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AC1CA697-1EDD-0450-5469-6EEE8C3474D9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226247" y="2979088"/>
            <a:ext cx="1588675" cy="194699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242E4DCD-44FC-170F-0537-F01D45EB371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952073" y="4694797"/>
            <a:ext cx="2437130" cy="1926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0005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55862E-B5BF-8641-7DA9-D0BECD2D0A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6715EE9-EA52-8E58-C44F-E7DED307E169}"/>
              </a:ext>
            </a:extLst>
          </p:cNvPr>
          <p:cNvSpPr txBox="1"/>
          <p:nvPr/>
        </p:nvSpPr>
        <p:spPr>
          <a:xfrm>
            <a:off x="1337186" y="639097"/>
            <a:ext cx="65876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Questions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6627311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376</Words>
  <Application>Microsoft Office PowerPoint</Application>
  <PresentationFormat>Widescreen</PresentationFormat>
  <Paragraphs>73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Aptos</vt:lpstr>
      <vt:lpstr>Aptos Display</vt:lpstr>
      <vt:lpstr>Arial</vt:lpstr>
      <vt:lpstr>Office Theme</vt:lpstr>
      <vt:lpstr>Welcome to Year 6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Mike Askew on the purpose of being ‘fluent’: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Nick Line</dc:creator>
  <cp:lastModifiedBy>Nick Line</cp:lastModifiedBy>
  <cp:revision>31</cp:revision>
  <dcterms:created xsi:type="dcterms:W3CDTF">2025-09-11T13:38:52Z</dcterms:created>
  <dcterms:modified xsi:type="dcterms:W3CDTF">2026-10-15T13:40:17Z</dcterms:modified>
</cp:coreProperties>
</file>